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6" r:id="rId3"/>
    <p:sldId id="268" r:id="rId4"/>
    <p:sldId id="267" r:id="rId5"/>
    <p:sldId id="269" r:id="rId6"/>
    <p:sldId id="270" r:id="rId7"/>
    <p:sldId id="272" r:id="rId8"/>
    <p:sldId id="273" r:id="rId9"/>
    <p:sldId id="271" r:id="rId10"/>
    <p:sldId id="274" r:id="rId11"/>
    <p:sldId id="27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6" autoAdjust="0"/>
    <p:restoredTop sz="94660"/>
  </p:normalViewPr>
  <p:slideViewPr>
    <p:cSldViewPr snapToGrid="0">
      <p:cViewPr varScale="1">
        <p:scale>
          <a:sx n="84" d="100"/>
          <a:sy n="84" d="100"/>
        </p:scale>
        <p:origin x="5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C3DFF-2BB2-4053-A526-2490B792D5B3}" type="datetimeFigureOut">
              <a:rPr lang="en-US" smtClean="0"/>
              <a:t>4/4/2025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64B00-7718-497F-B6D6-488DEA9AF927}" type="slidenum">
              <a:rPr lang="en-US" smtClean="0"/>
              <a:t>‹#›</a:t>
            </a:fld>
            <a:endParaRPr lang="en-US"/>
          </a:p>
        </p:txBody>
      </p:sp>
    </p:spTree>
    <p:extLst>
      <p:ext uri="{BB962C8B-B14F-4D97-AF65-F5344CB8AC3E}">
        <p14:creationId xmlns:p14="http://schemas.microsoft.com/office/powerpoint/2010/main" val="22898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17C99-9DA4-2190-F281-D7424031A0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923A0B-8E8B-5218-37E7-6B2AB2D06C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4A9B06-C4A0-A9D0-C982-B3155203782D}"/>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088E9825-C160-347B-8C93-84E97A7122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06EAC-4EC0-F750-6BC1-42D104347B1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569870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AF06-04D3-D321-5354-7DE99779A0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DA5001-C7E2-591B-FA88-E7352AD9CE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2949CD-D8A7-CCDB-B00A-D018145DF176}"/>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6ECA90EB-80FC-12DB-5D9D-79FEE4DC3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EEAAAF-CDD6-A3AF-94C2-05464EA2C577}"/>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346016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861DA-534B-C3BB-478B-4DEFE7AB03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51B8A6-A62A-D8CF-03F1-CAFF8B10D4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0D4714-3680-89BB-8585-2A6D7172F221}"/>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EA8B3F73-79D1-F9EE-F2BD-B0686E665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0FCCC9-B4D3-012B-261B-902FCF24631D}"/>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3499463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18CC4-6400-853E-2712-BE131DECCD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97947E-5317-4D15-62A2-FB8B6B8272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97AF0C-166C-13D3-7A02-39766EF1EF51}"/>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43D67959-CCB0-4417-1233-ABC7A4F306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3939D-CB65-9FC5-1D31-A5FFE197CDD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908561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04624-0A9A-DE58-6679-0A550E6F17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8F4258-D289-0FD6-64C4-6BAC2C4616E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69B524-8FD7-2BC9-160C-86877BDDB72E}"/>
              </a:ext>
            </a:extLst>
          </p:cNvPr>
          <p:cNvSpPr>
            <a:spLocks noGrp="1"/>
          </p:cNvSpPr>
          <p:nvPr>
            <p:ph type="dt" sz="half" idx="10"/>
          </p:nvPr>
        </p:nvSpPr>
        <p:spPr/>
        <p:txBody>
          <a:bodyPr/>
          <a:lstStyle/>
          <a:p>
            <a:r>
              <a:rPr lang="en-US"/>
              <a:t>4/4/2025</a:t>
            </a:r>
          </a:p>
        </p:txBody>
      </p:sp>
      <p:sp>
        <p:nvSpPr>
          <p:cNvPr id="5" name="Footer Placeholder 4">
            <a:extLst>
              <a:ext uri="{FF2B5EF4-FFF2-40B4-BE49-F238E27FC236}">
                <a16:creationId xmlns:a16="http://schemas.microsoft.com/office/drawing/2014/main" id="{53C1675C-93C7-5120-0824-03D2B709A9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C3B65A-760A-EB46-BA32-1FACD6D6B78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192113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4CC3-F216-7508-54A3-C5ACCB51E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F8413-6872-FA40-04CC-DBC1669642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5DF574-1EE7-D06E-4F94-BCCBA3BA52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577B23-4394-84C7-741B-46723ADF134D}"/>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30C3CECF-594F-E0FF-D3BA-2F6D44E08D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71DCC2-952E-710E-83A3-120F83BF061A}"/>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50876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959A-1E60-88E3-12A6-E747F3AFEA8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63AC01-9DCF-BBB3-B089-27EB036988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5F32DD9-FC55-1A10-7C03-A0CDC69831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B6F509-3153-28CA-1082-A5D223CE59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3F6C0F-46FC-70E2-09B4-4153BE137E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7C965E-096C-366A-466E-9F73248CEAA1}"/>
              </a:ext>
            </a:extLst>
          </p:cNvPr>
          <p:cNvSpPr>
            <a:spLocks noGrp="1"/>
          </p:cNvSpPr>
          <p:nvPr>
            <p:ph type="dt" sz="half" idx="10"/>
          </p:nvPr>
        </p:nvSpPr>
        <p:spPr/>
        <p:txBody>
          <a:bodyPr/>
          <a:lstStyle/>
          <a:p>
            <a:r>
              <a:rPr lang="en-US"/>
              <a:t>4/4/2025</a:t>
            </a:r>
          </a:p>
        </p:txBody>
      </p:sp>
      <p:sp>
        <p:nvSpPr>
          <p:cNvPr id="8" name="Footer Placeholder 7">
            <a:extLst>
              <a:ext uri="{FF2B5EF4-FFF2-40B4-BE49-F238E27FC236}">
                <a16:creationId xmlns:a16="http://schemas.microsoft.com/office/drawing/2014/main" id="{187EE2D0-FBBA-AEA4-5EBF-DBEAFD92D2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DB73D0-4AC2-7B5E-454E-2AA133760DD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453339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07EA-B6E2-A900-E569-F9AB7598B8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1D3FB4-85A4-BC59-7B1C-1BF1B5372154}"/>
              </a:ext>
            </a:extLst>
          </p:cNvPr>
          <p:cNvSpPr>
            <a:spLocks noGrp="1"/>
          </p:cNvSpPr>
          <p:nvPr>
            <p:ph type="dt" sz="half" idx="10"/>
          </p:nvPr>
        </p:nvSpPr>
        <p:spPr/>
        <p:txBody>
          <a:bodyPr/>
          <a:lstStyle/>
          <a:p>
            <a:r>
              <a:rPr lang="en-US"/>
              <a:t>4/4/2025</a:t>
            </a:r>
          </a:p>
        </p:txBody>
      </p:sp>
      <p:sp>
        <p:nvSpPr>
          <p:cNvPr id="4" name="Footer Placeholder 3">
            <a:extLst>
              <a:ext uri="{FF2B5EF4-FFF2-40B4-BE49-F238E27FC236}">
                <a16:creationId xmlns:a16="http://schemas.microsoft.com/office/drawing/2014/main" id="{6C1DB1A4-CA63-70FA-68F4-A93A170688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2765C1-4F23-3E24-4A17-F898E50C728B}"/>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369789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DB13B-7688-9805-F507-16226BCBF170}"/>
              </a:ext>
            </a:extLst>
          </p:cNvPr>
          <p:cNvSpPr>
            <a:spLocks noGrp="1"/>
          </p:cNvSpPr>
          <p:nvPr>
            <p:ph type="dt" sz="half" idx="10"/>
          </p:nvPr>
        </p:nvSpPr>
        <p:spPr/>
        <p:txBody>
          <a:bodyPr/>
          <a:lstStyle/>
          <a:p>
            <a:r>
              <a:rPr lang="en-US"/>
              <a:t>4/4/2025</a:t>
            </a:r>
          </a:p>
        </p:txBody>
      </p:sp>
      <p:sp>
        <p:nvSpPr>
          <p:cNvPr id="3" name="Footer Placeholder 2">
            <a:extLst>
              <a:ext uri="{FF2B5EF4-FFF2-40B4-BE49-F238E27FC236}">
                <a16:creationId xmlns:a16="http://schemas.microsoft.com/office/drawing/2014/main" id="{9970AC75-7586-E065-B74E-23D8A9EFFA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12A63-4BE8-39E3-4CD1-985DACD7F197}"/>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2806858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C4BE-8DDC-1275-15E8-53F6F64920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86C3D3-2F3E-074C-B3FE-940E08A0C7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ECDC4C-9777-2EE7-FDAB-85AEEDD80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4FE253-0208-0C22-0FEB-D8EB77ECAAB0}"/>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22E4F0C5-3E8D-97F9-675A-1B0A952561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B8DDF-B563-10EF-26FF-6BE4A4AB9086}"/>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67052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94B5-74A6-AA70-5057-1B1D04E966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1EB151-CBE9-67F0-6130-B13410F7BE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696A1-0A82-7521-2D2B-4984ADE50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635186-2F9E-078E-A122-BA42F044F271}"/>
              </a:ext>
            </a:extLst>
          </p:cNvPr>
          <p:cNvSpPr>
            <a:spLocks noGrp="1"/>
          </p:cNvSpPr>
          <p:nvPr>
            <p:ph type="dt" sz="half" idx="10"/>
          </p:nvPr>
        </p:nvSpPr>
        <p:spPr/>
        <p:txBody>
          <a:bodyPr/>
          <a:lstStyle/>
          <a:p>
            <a:r>
              <a:rPr lang="en-US"/>
              <a:t>4/4/2025</a:t>
            </a:r>
          </a:p>
        </p:txBody>
      </p:sp>
      <p:sp>
        <p:nvSpPr>
          <p:cNvPr id="6" name="Footer Placeholder 5">
            <a:extLst>
              <a:ext uri="{FF2B5EF4-FFF2-40B4-BE49-F238E27FC236}">
                <a16:creationId xmlns:a16="http://schemas.microsoft.com/office/drawing/2014/main" id="{7DCA6DD4-64A8-6261-D5E1-485F9CA2B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F81408-CD0E-68ED-060A-5EFD9168753C}"/>
              </a:ext>
            </a:extLst>
          </p:cNvPr>
          <p:cNvSpPr>
            <a:spLocks noGrp="1"/>
          </p:cNvSpPr>
          <p:nvPr>
            <p:ph type="sldNum" sz="quarter" idx="12"/>
          </p:nvPr>
        </p:nvSpPr>
        <p:spPr/>
        <p:txBody>
          <a:bodyPr/>
          <a:lstStyle/>
          <a:p>
            <a:fld id="{13E3B7D2-2C23-477A-B7E5-64419E75BE45}" type="slidenum">
              <a:rPr lang="en-US" smtClean="0"/>
              <a:t>‹#›</a:t>
            </a:fld>
            <a:endParaRPr lang="en-US"/>
          </a:p>
        </p:txBody>
      </p:sp>
    </p:spTree>
    <p:extLst>
      <p:ext uri="{BB962C8B-B14F-4D97-AF65-F5344CB8AC3E}">
        <p14:creationId xmlns:p14="http://schemas.microsoft.com/office/powerpoint/2010/main" val="4249801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0195E-FB59-672E-5BAF-9A232FD511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47BBB7-754A-9617-4F0F-D13CE593E9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B265C-1285-27D1-6301-57675008FF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4/4/2025</a:t>
            </a:r>
          </a:p>
        </p:txBody>
      </p:sp>
      <p:sp>
        <p:nvSpPr>
          <p:cNvPr id="5" name="Footer Placeholder 4">
            <a:extLst>
              <a:ext uri="{FF2B5EF4-FFF2-40B4-BE49-F238E27FC236}">
                <a16:creationId xmlns:a16="http://schemas.microsoft.com/office/drawing/2014/main" id="{13DDA91B-C8F3-35E0-9C9F-67944859F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AF70E4-1957-E67E-1A4E-05B0FD57E6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E3B7D2-2C23-477A-B7E5-64419E75BE45}" type="slidenum">
              <a:rPr lang="en-US" smtClean="0"/>
              <a:t>‹#›</a:t>
            </a:fld>
            <a:endParaRPr lang="en-US"/>
          </a:p>
        </p:txBody>
      </p:sp>
    </p:spTree>
    <p:extLst>
      <p:ext uri="{BB962C8B-B14F-4D97-AF65-F5344CB8AC3E}">
        <p14:creationId xmlns:p14="http://schemas.microsoft.com/office/powerpoint/2010/main" val="3045244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erry.org/norbert/MarineElectricalPowerSystems/index.ht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2.png"/><Relationship Id="rId7" Type="http://schemas.openxmlformats.org/officeDocument/2006/relationships/image" Target="../media/image7.jp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2C01C-FF08-0435-57C1-318B51A8A5AE}"/>
              </a:ext>
            </a:extLst>
          </p:cNvPr>
          <p:cNvSpPr>
            <a:spLocks noGrp="1"/>
          </p:cNvSpPr>
          <p:nvPr>
            <p:ph type="ctrTitle"/>
          </p:nvPr>
        </p:nvSpPr>
        <p:spPr>
          <a:xfrm>
            <a:off x="920452" y="2272275"/>
            <a:ext cx="9841230" cy="2387600"/>
          </a:xfrm>
        </p:spPr>
        <p:txBody>
          <a:bodyPr>
            <a:normAutofit fontScale="90000"/>
          </a:bodyPr>
          <a:lstStyle/>
          <a:p>
            <a:r>
              <a:rPr lang="en-US" dirty="0"/>
              <a:t>Common-Mode fundamentals for </a:t>
            </a:r>
            <a:br>
              <a:rPr lang="en-US" dirty="0"/>
            </a:br>
            <a:r>
              <a:rPr lang="en-US" dirty="0"/>
              <a:t>Shipboard Power Systems</a:t>
            </a:r>
            <a:br>
              <a:rPr lang="en-US" dirty="0"/>
            </a:br>
            <a:r>
              <a:rPr lang="en-US" dirty="0"/>
              <a:t>Part 3</a:t>
            </a:r>
            <a:br>
              <a:rPr lang="en-US" dirty="0"/>
            </a:br>
            <a:r>
              <a:rPr lang="en-US" dirty="0"/>
              <a:t>Common Mode Modeling</a:t>
            </a:r>
            <a:br>
              <a:rPr lang="en-US" dirty="0"/>
            </a:br>
            <a:r>
              <a:rPr lang="en-US" dirty="0"/>
              <a:t>CM Voltage Source</a:t>
            </a:r>
          </a:p>
        </p:txBody>
      </p:sp>
      <p:sp>
        <p:nvSpPr>
          <p:cNvPr id="3" name="Subtitle 2">
            <a:extLst>
              <a:ext uri="{FF2B5EF4-FFF2-40B4-BE49-F238E27FC236}">
                <a16:creationId xmlns:a16="http://schemas.microsoft.com/office/drawing/2014/main" id="{8C1640AB-A565-F727-2337-204016324857}"/>
              </a:ext>
            </a:extLst>
          </p:cNvPr>
          <p:cNvSpPr>
            <a:spLocks noGrp="1"/>
          </p:cNvSpPr>
          <p:nvPr>
            <p:ph type="subTitle" idx="1"/>
          </p:nvPr>
        </p:nvSpPr>
        <p:spPr>
          <a:xfrm>
            <a:off x="1524000" y="4910886"/>
            <a:ext cx="9144000" cy="1655762"/>
          </a:xfrm>
        </p:spPr>
        <p:txBody>
          <a:bodyPr/>
          <a:lstStyle/>
          <a:p>
            <a:r>
              <a:rPr lang="en-US" dirty="0"/>
              <a:t>Dr. Norbert Doerry</a:t>
            </a:r>
            <a:br>
              <a:rPr lang="en-US" dirty="0"/>
            </a:br>
            <a:r>
              <a:rPr lang="en-US" dirty="0"/>
              <a:t>Dr. John Amy</a:t>
            </a:r>
          </a:p>
        </p:txBody>
      </p:sp>
      <p:sp>
        <p:nvSpPr>
          <p:cNvPr id="4" name="Date Placeholder 3">
            <a:extLst>
              <a:ext uri="{FF2B5EF4-FFF2-40B4-BE49-F238E27FC236}">
                <a16:creationId xmlns:a16="http://schemas.microsoft.com/office/drawing/2014/main" id="{47D9E51C-14DD-15A7-10BA-658C87C09FD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rPr>
              <a:t>4/4/2025</a:t>
            </a:r>
          </a:p>
        </p:txBody>
      </p:sp>
      <p:sp>
        <p:nvSpPr>
          <p:cNvPr id="5" name="Slide Number Placeholder 4">
            <a:extLst>
              <a:ext uri="{FF2B5EF4-FFF2-40B4-BE49-F238E27FC236}">
                <a16:creationId xmlns:a16="http://schemas.microsoft.com/office/drawing/2014/main" id="{A7EB5A9D-97FE-06DC-A221-9D229B6E4A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E3B7D2-2C23-477A-B7E5-64419E75BE45}" type="slidenum">
              <a:rPr kumimoji="0" lang="en-US"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
        <p:nvSpPr>
          <p:cNvPr id="6" name="TextBox 5">
            <a:extLst>
              <a:ext uri="{FF2B5EF4-FFF2-40B4-BE49-F238E27FC236}">
                <a16:creationId xmlns:a16="http://schemas.microsoft.com/office/drawing/2014/main" id="{58345E6F-B6B9-9C80-7F87-1F2167CEDE5C}"/>
              </a:ext>
            </a:extLst>
          </p:cNvPr>
          <p:cNvSpPr txBox="1"/>
          <p:nvPr/>
        </p:nvSpPr>
        <p:spPr>
          <a:xfrm>
            <a:off x="2706189" y="5505142"/>
            <a:ext cx="9011194" cy="923330"/>
          </a:xfrm>
          <a:prstGeom prst="rect">
            <a:avLst/>
          </a:prstGeom>
          <a:noFill/>
        </p:spPr>
        <p:txBody>
          <a:bodyPr wrap="square">
            <a:spAutoFit/>
          </a:bodyPr>
          <a:lstStyle/>
          <a:p>
            <a:r>
              <a:rPr lang="en-US" dirty="0">
                <a:hlinkClick r:id="rId2"/>
              </a:rPr>
              <a:t>http://doerry.org/norbert/MarineElectricalPowerSystems/index.htm</a:t>
            </a:r>
            <a:endParaRPr lang="en-US" dirty="0"/>
          </a:p>
          <a:p>
            <a:r>
              <a:rPr lang="en-US" dirty="0"/>
              <a:t>© 2025 by Norbert Doerry and John Amy</a:t>
            </a:r>
            <a:br>
              <a:rPr lang="en-US" dirty="0"/>
            </a:br>
            <a:r>
              <a:rPr lang="en-US" dirty="0"/>
              <a:t>This work is licensed via: CC BY 4.0   (https://creativecommons.org/)</a:t>
            </a:r>
          </a:p>
        </p:txBody>
      </p:sp>
      <p:pic>
        <p:nvPicPr>
          <p:cNvPr id="7" name="Picture 2">
            <a:extLst>
              <a:ext uri="{FF2B5EF4-FFF2-40B4-BE49-F238E27FC236}">
                <a16:creationId xmlns:a16="http://schemas.microsoft.com/office/drawing/2014/main" id="{E913044E-C0F4-BA34-07EE-457D300581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737359" y="5589416"/>
            <a:ext cx="766933" cy="7302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944A2807-77D8-8DCF-8A1B-1B05995E5B91}"/>
              </a:ext>
            </a:extLst>
          </p:cNvPr>
          <p:cNvPicPr>
            <a:picLocks noChangeAspect="1"/>
          </p:cNvPicPr>
          <p:nvPr/>
        </p:nvPicPr>
        <p:blipFill>
          <a:blip r:embed="rId4"/>
          <a:stretch>
            <a:fillRect/>
          </a:stretch>
        </p:blipFill>
        <p:spPr>
          <a:xfrm>
            <a:off x="814143" y="5589416"/>
            <a:ext cx="766933" cy="766933"/>
          </a:xfrm>
          <a:prstGeom prst="rect">
            <a:avLst/>
          </a:prstGeom>
        </p:spPr>
      </p:pic>
    </p:spTree>
    <p:extLst>
      <p:ext uri="{BB962C8B-B14F-4D97-AF65-F5344CB8AC3E}">
        <p14:creationId xmlns:p14="http://schemas.microsoft.com/office/powerpoint/2010/main" val="3670597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B9198-DC68-DA57-A4D2-1BB8A347A8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5856FD-ADCB-049A-3CE3-88D5E2DCEE45}"/>
              </a:ext>
            </a:extLst>
          </p:cNvPr>
          <p:cNvSpPr>
            <a:spLocks noGrp="1"/>
          </p:cNvSpPr>
          <p:nvPr>
            <p:ph type="title"/>
          </p:nvPr>
        </p:nvSpPr>
        <p:spPr/>
        <p:txBody>
          <a:bodyPr/>
          <a:lstStyle/>
          <a:p>
            <a:r>
              <a:rPr lang="en-US" dirty="0"/>
              <a:t>Multiple Current Paths – Common Return</a:t>
            </a:r>
          </a:p>
        </p:txBody>
      </p:sp>
      <p:sp>
        <p:nvSpPr>
          <p:cNvPr id="4" name="Date Placeholder 3">
            <a:extLst>
              <a:ext uri="{FF2B5EF4-FFF2-40B4-BE49-F238E27FC236}">
                <a16:creationId xmlns:a16="http://schemas.microsoft.com/office/drawing/2014/main" id="{0A1F8B07-F64B-5662-0735-5D2E751BA343}"/>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1C2C2119-BE81-D011-BA63-0B5E92330A0F}"/>
              </a:ext>
            </a:extLst>
          </p:cNvPr>
          <p:cNvSpPr>
            <a:spLocks noGrp="1"/>
          </p:cNvSpPr>
          <p:nvPr>
            <p:ph type="sldNum" sz="quarter" idx="12"/>
          </p:nvPr>
        </p:nvSpPr>
        <p:spPr/>
        <p:txBody>
          <a:bodyPr/>
          <a:lstStyle/>
          <a:p>
            <a:fld id="{13E3B7D2-2C23-477A-B7E5-64419E75BE45}" type="slidenum">
              <a:rPr lang="en-US" smtClean="0"/>
              <a:t>10</a:t>
            </a:fld>
            <a:endParaRPr lang="en-US"/>
          </a:p>
        </p:txBody>
      </p:sp>
      <p:pic>
        <p:nvPicPr>
          <p:cNvPr id="15" name="Content Placeholder 14" descr="A diagram of a load diagram&#10;&#10;AI-generated content may be incorrect.">
            <a:extLst>
              <a:ext uri="{FF2B5EF4-FFF2-40B4-BE49-F238E27FC236}">
                <a16:creationId xmlns:a16="http://schemas.microsoft.com/office/drawing/2014/main" id="{A2F3294B-CB30-316E-9116-E20D09EDB5E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6795" y="1901984"/>
            <a:ext cx="5657850" cy="3924300"/>
          </a:xfrm>
        </p:spPr>
      </p:pic>
      <p:sp>
        <p:nvSpPr>
          <p:cNvPr id="16" name="TextBox 15">
            <a:extLst>
              <a:ext uri="{FF2B5EF4-FFF2-40B4-BE49-F238E27FC236}">
                <a16:creationId xmlns:a16="http://schemas.microsoft.com/office/drawing/2014/main" id="{3B05DBA4-4153-71DE-D9E0-9D8A29852564}"/>
              </a:ext>
            </a:extLst>
          </p:cNvPr>
          <p:cNvSpPr txBox="1"/>
          <p:nvPr/>
        </p:nvSpPr>
        <p:spPr>
          <a:xfrm>
            <a:off x="6918960" y="2592358"/>
            <a:ext cx="4434840" cy="2862322"/>
          </a:xfrm>
          <a:prstGeom prst="rect">
            <a:avLst/>
          </a:prstGeom>
          <a:noFill/>
        </p:spPr>
        <p:txBody>
          <a:bodyPr wrap="square" rtlCol="0">
            <a:spAutoFit/>
          </a:bodyPr>
          <a:lstStyle/>
          <a:p>
            <a:r>
              <a:rPr lang="en-US" dirty="0"/>
              <a:t>The voltage source with the higher voltage supplies power to the load.  While the supply path is direct through the “auctioneering diode”, multiple return paths through the common negative bus result in a common mode current flow in all the cables.</a:t>
            </a:r>
          </a:p>
          <a:p>
            <a:r>
              <a:rPr lang="en-US" dirty="0"/>
              <a:t>While this CM current does not flow through the ship’s hull, it may be a source of EMI.</a:t>
            </a:r>
          </a:p>
        </p:txBody>
      </p:sp>
    </p:spTree>
    <p:extLst>
      <p:ext uri="{BB962C8B-B14F-4D97-AF65-F5344CB8AC3E}">
        <p14:creationId xmlns:p14="http://schemas.microsoft.com/office/powerpoint/2010/main" val="3787276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A7ED-08CE-665D-55D4-539492CB5AED}"/>
              </a:ext>
            </a:extLst>
          </p:cNvPr>
          <p:cNvSpPr>
            <a:spLocks noGrp="1"/>
          </p:cNvSpPr>
          <p:nvPr>
            <p:ph type="title"/>
          </p:nvPr>
        </p:nvSpPr>
        <p:spPr/>
        <p:txBody>
          <a:bodyPr/>
          <a:lstStyle/>
          <a:p>
            <a:r>
              <a:rPr lang="en-US" dirty="0"/>
              <a:t>Wrap up</a:t>
            </a:r>
          </a:p>
        </p:txBody>
      </p:sp>
      <p:sp>
        <p:nvSpPr>
          <p:cNvPr id="4" name="Date Placeholder 3">
            <a:extLst>
              <a:ext uri="{FF2B5EF4-FFF2-40B4-BE49-F238E27FC236}">
                <a16:creationId xmlns:a16="http://schemas.microsoft.com/office/drawing/2014/main" id="{267FD020-7BDE-EEB2-74FC-B3931776E216}"/>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E7338753-D680-C1A0-6D28-E96AC1B64DB3}"/>
              </a:ext>
            </a:extLst>
          </p:cNvPr>
          <p:cNvSpPr>
            <a:spLocks noGrp="1"/>
          </p:cNvSpPr>
          <p:nvPr>
            <p:ph type="sldNum" sz="quarter" idx="12"/>
          </p:nvPr>
        </p:nvSpPr>
        <p:spPr/>
        <p:txBody>
          <a:bodyPr/>
          <a:lstStyle/>
          <a:p>
            <a:fld id="{13E3B7D2-2C23-477A-B7E5-64419E75BE45}" type="slidenum">
              <a:rPr lang="en-US" smtClean="0"/>
              <a:t>11</a:t>
            </a:fld>
            <a:endParaRPr lang="en-US"/>
          </a:p>
        </p:txBody>
      </p:sp>
    </p:spTree>
    <p:extLst>
      <p:ext uri="{BB962C8B-B14F-4D97-AF65-F5344CB8AC3E}">
        <p14:creationId xmlns:p14="http://schemas.microsoft.com/office/powerpoint/2010/main" val="196010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A5D2-9CBA-D3D7-A026-10F1BFF0A3A9}"/>
              </a:ext>
            </a:extLst>
          </p:cNvPr>
          <p:cNvSpPr>
            <a:spLocks noGrp="1"/>
          </p:cNvSpPr>
          <p:nvPr>
            <p:ph type="title"/>
          </p:nvPr>
        </p:nvSpPr>
        <p:spPr/>
        <p:txBody>
          <a:bodyPr/>
          <a:lstStyle/>
          <a:p>
            <a:r>
              <a:rPr lang="en-US" dirty="0"/>
              <a:t>Common Mode Lumped Parameter circuit model</a:t>
            </a:r>
          </a:p>
        </p:txBody>
      </p:sp>
      <p:sp>
        <p:nvSpPr>
          <p:cNvPr id="3" name="Content Placeholder 2">
            <a:extLst>
              <a:ext uri="{FF2B5EF4-FFF2-40B4-BE49-F238E27FC236}">
                <a16:creationId xmlns:a16="http://schemas.microsoft.com/office/drawing/2014/main" id="{E7B67BFC-6134-3E9B-930D-2005DAE5138A}"/>
              </a:ext>
            </a:extLst>
          </p:cNvPr>
          <p:cNvSpPr>
            <a:spLocks noGrp="1"/>
          </p:cNvSpPr>
          <p:nvPr>
            <p:ph idx="1"/>
          </p:nvPr>
        </p:nvSpPr>
        <p:spPr/>
        <p:txBody>
          <a:bodyPr>
            <a:normAutofit/>
          </a:bodyPr>
          <a:lstStyle/>
          <a:p>
            <a:r>
              <a:rPr lang="en-US" dirty="0"/>
              <a:t>Goal is to create a simplified circuit model that only models the impact of CM currents.</a:t>
            </a:r>
          </a:p>
          <a:p>
            <a:pPr lvl="1"/>
            <a:r>
              <a:rPr lang="en-US" dirty="0"/>
              <a:t>Gain an understanding of where CM currents will flow.</a:t>
            </a:r>
          </a:p>
          <a:p>
            <a:pPr lvl="1"/>
            <a:r>
              <a:rPr lang="en-US" dirty="0"/>
              <a:t>Gain an understanding of the magnitude of CM currents and voltage.</a:t>
            </a:r>
          </a:p>
          <a:p>
            <a:pPr lvl="1"/>
            <a:r>
              <a:rPr lang="en-US" dirty="0"/>
              <a:t>Gain an understanding of what mitigation methods are likely to be successful or not.</a:t>
            </a:r>
          </a:p>
          <a:p>
            <a:r>
              <a:rPr lang="en-US" dirty="0"/>
              <a:t>Asymmetry in the DM-CM mixed model links the DM and CM models.</a:t>
            </a:r>
          </a:p>
          <a:p>
            <a:pPr lvl="1"/>
            <a:r>
              <a:rPr lang="en-US" dirty="0"/>
              <a:t>If the phase currents are much greater than the CM currents, the linkage may often be assumed to be one way from the DM model to the CM model.</a:t>
            </a:r>
          </a:p>
        </p:txBody>
      </p:sp>
      <p:sp>
        <p:nvSpPr>
          <p:cNvPr id="4" name="Date Placeholder 3">
            <a:extLst>
              <a:ext uri="{FF2B5EF4-FFF2-40B4-BE49-F238E27FC236}">
                <a16:creationId xmlns:a16="http://schemas.microsoft.com/office/drawing/2014/main" id="{B3F813C7-A5C5-41C0-EAE1-9962940DE65B}"/>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rPr>
              <a:t>4/4/2025</a:t>
            </a:r>
          </a:p>
        </p:txBody>
      </p:sp>
      <p:sp>
        <p:nvSpPr>
          <p:cNvPr id="5" name="Slide Number Placeholder 4">
            <a:extLst>
              <a:ext uri="{FF2B5EF4-FFF2-40B4-BE49-F238E27FC236}">
                <a16:creationId xmlns:a16="http://schemas.microsoft.com/office/drawing/2014/main" id="{BEC32B39-8B51-8415-EE62-CA30B4A14B6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E3B7D2-2C23-477A-B7E5-64419E75BE45}" type="slidenum">
              <a:rPr kumimoji="0" lang="en-US"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2549496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E7F5E-A789-19ED-B86C-1E087F851996}"/>
              </a:ext>
            </a:extLst>
          </p:cNvPr>
          <p:cNvSpPr>
            <a:spLocks noGrp="1"/>
          </p:cNvSpPr>
          <p:nvPr>
            <p:ph type="title"/>
          </p:nvPr>
        </p:nvSpPr>
        <p:spPr/>
        <p:txBody>
          <a:bodyPr/>
          <a:lstStyle/>
          <a:p>
            <a:r>
              <a:rPr lang="en-US" dirty="0"/>
              <a:t>Neutral Voltage vs Neutral Conductor</a:t>
            </a:r>
          </a:p>
        </p:txBody>
      </p:sp>
      <p:sp>
        <p:nvSpPr>
          <p:cNvPr id="3" name="Content Placeholder 2">
            <a:extLst>
              <a:ext uri="{FF2B5EF4-FFF2-40B4-BE49-F238E27FC236}">
                <a16:creationId xmlns:a16="http://schemas.microsoft.com/office/drawing/2014/main" id="{655E53FD-C330-5003-6053-90F83199D167}"/>
              </a:ext>
            </a:extLst>
          </p:cNvPr>
          <p:cNvSpPr>
            <a:spLocks noGrp="1"/>
          </p:cNvSpPr>
          <p:nvPr>
            <p:ph idx="1"/>
          </p:nvPr>
        </p:nvSpPr>
        <p:spPr/>
        <p:txBody>
          <a:bodyPr>
            <a:normAutofit fontScale="70000" lnSpcReduction="20000"/>
          </a:bodyPr>
          <a:lstStyle/>
          <a:p>
            <a:r>
              <a:rPr lang="en-US" dirty="0"/>
              <a:t>Neutral Voltage is used in CM modelling</a:t>
            </a:r>
          </a:p>
          <a:p>
            <a:pPr lvl="1"/>
            <a:r>
              <a:rPr lang="en-US" dirty="0"/>
              <a:t>Average value of the instantaneous voltages of a set of conductors with respect to a common point.</a:t>
            </a:r>
          </a:p>
          <a:p>
            <a:r>
              <a:rPr lang="en-US" dirty="0"/>
              <a:t>Often, a specific conductor may be designated a “neutral”</a:t>
            </a:r>
          </a:p>
          <a:p>
            <a:pPr lvl="1"/>
            <a:r>
              <a:rPr lang="en-US" dirty="0"/>
              <a:t>The “grounded” conductor in a single-phase 120 VAC system</a:t>
            </a:r>
          </a:p>
          <a:p>
            <a:pPr lvl="2"/>
            <a:r>
              <a:rPr lang="en-US" dirty="0"/>
              <a:t>Black Conductor is at 120 VAC with respect to ground</a:t>
            </a:r>
          </a:p>
          <a:p>
            <a:pPr lvl="2"/>
            <a:r>
              <a:rPr lang="en-US" dirty="0"/>
              <a:t>White Conductor (called the neutral conductor) is at 0 VAC with respect to ground</a:t>
            </a:r>
          </a:p>
          <a:p>
            <a:pPr lvl="3"/>
            <a:r>
              <a:rPr lang="en-US" dirty="0"/>
              <a:t>Not at the neutral voltage</a:t>
            </a:r>
          </a:p>
          <a:p>
            <a:pPr lvl="2"/>
            <a:r>
              <a:rPr lang="en-US" dirty="0"/>
              <a:t>Neutral Voltage with respect to ground is 60 VAC (Black and White Conductors)</a:t>
            </a:r>
          </a:p>
          <a:p>
            <a:pPr lvl="1"/>
            <a:r>
              <a:rPr lang="en-US" dirty="0"/>
              <a:t>The “grounded” conductor in a split 240 VAC system</a:t>
            </a:r>
          </a:p>
          <a:p>
            <a:pPr lvl="2"/>
            <a:r>
              <a:rPr lang="en-US" dirty="0"/>
              <a:t>Black Conductor is at 120 VAC with respect to ground</a:t>
            </a:r>
          </a:p>
          <a:p>
            <a:pPr lvl="2"/>
            <a:r>
              <a:rPr lang="en-US" dirty="0"/>
              <a:t>Red Conductor is at -120 VAC with respect to ground</a:t>
            </a:r>
          </a:p>
          <a:p>
            <a:pPr lvl="2"/>
            <a:r>
              <a:rPr lang="en-US" dirty="0"/>
              <a:t>White Conductor (called the neutral conductor) is at 0 VAC with respect to ground</a:t>
            </a:r>
          </a:p>
          <a:p>
            <a:pPr lvl="3"/>
            <a:r>
              <a:rPr lang="en-US" dirty="0"/>
              <a:t>Should be very close to the neutral voltage</a:t>
            </a:r>
          </a:p>
          <a:p>
            <a:pPr lvl="2"/>
            <a:r>
              <a:rPr lang="en-US" dirty="0"/>
              <a:t>Neutral Voltage with respect to ground is 0 VAC (Black, Red, White conductors)</a:t>
            </a:r>
          </a:p>
          <a:p>
            <a:pPr lvl="1"/>
            <a:r>
              <a:rPr lang="en-US" dirty="0"/>
              <a:t>For a three-phase wye-connected source,  conductors connected the wye point are often called  neutral conductors for the three phase conductors.</a:t>
            </a:r>
          </a:p>
          <a:p>
            <a:pPr lvl="2"/>
            <a:r>
              <a:rPr lang="en-US" dirty="0"/>
              <a:t>If the voltages do not have triple-n harmonics, the wye point voltage should be close to the neutral voltage.</a:t>
            </a:r>
          </a:p>
          <a:p>
            <a:pPr lvl="2"/>
            <a:r>
              <a:rPr lang="en-US" dirty="0"/>
              <a:t>If triple-n voltage harmonics are present, then the  wye point voltage will not be at the neutral voltage.</a:t>
            </a:r>
          </a:p>
        </p:txBody>
      </p:sp>
      <p:sp>
        <p:nvSpPr>
          <p:cNvPr id="4" name="Date Placeholder 3">
            <a:extLst>
              <a:ext uri="{FF2B5EF4-FFF2-40B4-BE49-F238E27FC236}">
                <a16:creationId xmlns:a16="http://schemas.microsoft.com/office/drawing/2014/main" id="{D8A2809A-9BE0-F1CB-BBE6-793EC0779DB3}"/>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71B799F9-1417-687B-07FA-69004D59E0DA}"/>
              </a:ext>
            </a:extLst>
          </p:cNvPr>
          <p:cNvSpPr>
            <a:spLocks noGrp="1"/>
          </p:cNvSpPr>
          <p:nvPr>
            <p:ph type="sldNum" sz="quarter" idx="12"/>
          </p:nvPr>
        </p:nvSpPr>
        <p:spPr/>
        <p:txBody>
          <a:bodyPr/>
          <a:lstStyle/>
          <a:p>
            <a:fld id="{13E3B7D2-2C23-477A-B7E5-64419E75BE45}" type="slidenum">
              <a:rPr lang="en-US" smtClean="0"/>
              <a:t>3</a:t>
            </a:fld>
            <a:endParaRPr lang="en-US"/>
          </a:p>
        </p:txBody>
      </p:sp>
    </p:spTree>
    <p:extLst>
      <p:ext uri="{BB962C8B-B14F-4D97-AF65-F5344CB8AC3E}">
        <p14:creationId xmlns:p14="http://schemas.microsoft.com/office/powerpoint/2010/main" val="248608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5E661-34A4-A70D-CEB4-01920E09ED7F}"/>
              </a:ext>
            </a:extLst>
          </p:cNvPr>
          <p:cNvSpPr>
            <a:spLocks noGrp="1"/>
          </p:cNvSpPr>
          <p:nvPr>
            <p:ph type="title"/>
          </p:nvPr>
        </p:nvSpPr>
        <p:spPr/>
        <p:txBody>
          <a:bodyPr/>
          <a:lstStyle/>
          <a:p>
            <a:r>
              <a:rPr lang="en-US" dirty="0"/>
              <a:t>Sources of Common Mode Voltages	</a:t>
            </a:r>
          </a:p>
        </p:txBody>
      </p:sp>
      <p:sp>
        <p:nvSpPr>
          <p:cNvPr id="3" name="Content Placeholder 2">
            <a:extLst>
              <a:ext uri="{FF2B5EF4-FFF2-40B4-BE49-F238E27FC236}">
                <a16:creationId xmlns:a16="http://schemas.microsoft.com/office/drawing/2014/main" id="{755F1B46-47EB-CEFC-1A5A-74852FF11833}"/>
              </a:ext>
            </a:extLst>
          </p:cNvPr>
          <p:cNvSpPr>
            <a:spLocks noGrp="1"/>
          </p:cNvSpPr>
          <p:nvPr>
            <p:ph idx="1"/>
          </p:nvPr>
        </p:nvSpPr>
        <p:spPr/>
        <p:txBody>
          <a:bodyPr/>
          <a:lstStyle/>
          <a:p>
            <a:r>
              <a:rPr lang="en-US" dirty="0"/>
              <a:t>Power Electronics</a:t>
            </a:r>
          </a:p>
          <a:p>
            <a:pPr lvl="1"/>
            <a:r>
              <a:rPr lang="en-US" dirty="0"/>
              <a:t>See Parts 2 and 5</a:t>
            </a:r>
          </a:p>
          <a:p>
            <a:r>
              <a:rPr lang="en-US" dirty="0"/>
              <a:t>Ground Fault</a:t>
            </a:r>
          </a:p>
          <a:p>
            <a:r>
              <a:rPr lang="en-US" dirty="0"/>
              <a:t>Asymmetry</a:t>
            </a:r>
          </a:p>
          <a:p>
            <a:r>
              <a:rPr lang="en-US" dirty="0"/>
              <a:t>Grounding method</a:t>
            </a:r>
          </a:p>
          <a:p>
            <a:r>
              <a:rPr lang="en-US" dirty="0"/>
              <a:t>Multiple Current Paths</a:t>
            </a:r>
          </a:p>
          <a:p>
            <a:endParaRPr lang="en-US" dirty="0"/>
          </a:p>
        </p:txBody>
      </p:sp>
      <p:sp>
        <p:nvSpPr>
          <p:cNvPr id="4" name="Date Placeholder 3">
            <a:extLst>
              <a:ext uri="{FF2B5EF4-FFF2-40B4-BE49-F238E27FC236}">
                <a16:creationId xmlns:a16="http://schemas.microsoft.com/office/drawing/2014/main" id="{4B9E77A7-507A-81DF-7959-3FD7688EC4D7}"/>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ECFB7186-7807-5239-7AFB-07ABCEF7326D}"/>
              </a:ext>
            </a:extLst>
          </p:cNvPr>
          <p:cNvSpPr>
            <a:spLocks noGrp="1"/>
          </p:cNvSpPr>
          <p:nvPr>
            <p:ph type="sldNum" sz="quarter" idx="12"/>
          </p:nvPr>
        </p:nvSpPr>
        <p:spPr/>
        <p:txBody>
          <a:bodyPr/>
          <a:lstStyle/>
          <a:p>
            <a:fld id="{13E3B7D2-2C23-477A-B7E5-64419E75BE45}" type="slidenum">
              <a:rPr lang="en-US" smtClean="0"/>
              <a:t>4</a:t>
            </a:fld>
            <a:endParaRPr lang="en-US"/>
          </a:p>
        </p:txBody>
      </p:sp>
    </p:spTree>
    <p:extLst>
      <p:ext uri="{BB962C8B-B14F-4D97-AF65-F5344CB8AC3E}">
        <p14:creationId xmlns:p14="http://schemas.microsoft.com/office/powerpoint/2010/main" val="248619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55927-C4C6-4CF3-1D5B-22B253660F68}"/>
              </a:ext>
            </a:extLst>
          </p:cNvPr>
          <p:cNvSpPr>
            <a:spLocks noGrp="1"/>
          </p:cNvSpPr>
          <p:nvPr>
            <p:ph type="title"/>
          </p:nvPr>
        </p:nvSpPr>
        <p:spPr/>
        <p:txBody>
          <a:bodyPr/>
          <a:lstStyle/>
          <a:p>
            <a:r>
              <a:rPr lang="en-US" dirty="0"/>
              <a:t>Ground Fault</a:t>
            </a:r>
          </a:p>
        </p:txBody>
      </p:sp>
      <p:sp>
        <p:nvSpPr>
          <p:cNvPr id="3" name="Content Placeholder 2">
            <a:extLst>
              <a:ext uri="{FF2B5EF4-FFF2-40B4-BE49-F238E27FC236}">
                <a16:creationId xmlns:a16="http://schemas.microsoft.com/office/drawing/2014/main" id="{CBCCD40E-3DB7-FB19-DAC6-E59A88F93AA5}"/>
              </a:ext>
            </a:extLst>
          </p:cNvPr>
          <p:cNvSpPr>
            <a:spLocks noGrp="1"/>
          </p:cNvSpPr>
          <p:nvPr>
            <p:ph idx="1"/>
          </p:nvPr>
        </p:nvSpPr>
        <p:spPr>
          <a:xfrm>
            <a:off x="838200" y="1825625"/>
            <a:ext cx="4791635" cy="2029199"/>
          </a:xfrm>
        </p:spPr>
        <p:txBody>
          <a:bodyPr/>
          <a:lstStyle/>
          <a:p>
            <a:r>
              <a:rPr lang="en-US" dirty="0"/>
              <a:t>A ground fault can be modelled as a voltage source equal to the negative of the faulted phase voltage to neutral voltage.</a:t>
            </a:r>
          </a:p>
        </p:txBody>
      </p:sp>
      <p:sp>
        <p:nvSpPr>
          <p:cNvPr id="4" name="Date Placeholder 3">
            <a:extLst>
              <a:ext uri="{FF2B5EF4-FFF2-40B4-BE49-F238E27FC236}">
                <a16:creationId xmlns:a16="http://schemas.microsoft.com/office/drawing/2014/main" id="{9EEF5E37-1B23-D3AD-2901-F82DBF9D888C}"/>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BAA0102E-23E6-62F5-96E6-F5B8C5F507CA}"/>
              </a:ext>
            </a:extLst>
          </p:cNvPr>
          <p:cNvSpPr>
            <a:spLocks noGrp="1"/>
          </p:cNvSpPr>
          <p:nvPr>
            <p:ph type="sldNum" sz="quarter" idx="12"/>
          </p:nvPr>
        </p:nvSpPr>
        <p:spPr/>
        <p:txBody>
          <a:bodyPr/>
          <a:lstStyle/>
          <a:p>
            <a:fld id="{13E3B7D2-2C23-477A-B7E5-64419E75BE45}" type="slidenum">
              <a:rPr lang="en-US" smtClean="0"/>
              <a:t>5</a:t>
            </a:fld>
            <a:endParaRPr lang="en-US"/>
          </a:p>
        </p:txBody>
      </p:sp>
      <p:pic>
        <p:nvPicPr>
          <p:cNvPr id="9" name="Picture 8" descr="A diagram of electrical wiring&#10;&#10;AI-generated content may be incorrect.">
            <a:extLst>
              <a:ext uri="{FF2B5EF4-FFF2-40B4-BE49-F238E27FC236}">
                <a16:creationId xmlns:a16="http://schemas.microsoft.com/office/drawing/2014/main" id="{F76F2108-F549-47FA-BC22-B9F8F268A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993" y="739035"/>
            <a:ext cx="4792742" cy="3284483"/>
          </a:xfrm>
          <a:prstGeom prst="rect">
            <a:avLst/>
          </a:prstGeom>
        </p:spPr>
      </p:pic>
      <p:pic>
        <p:nvPicPr>
          <p:cNvPr id="11" name="Picture 10" descr="A diagram of a ground circuit&#10;&#10;AI-generated content may be incorrect.">
            <a:extLst>
              <a:ext uri="{FF2B5EF4-FFF2-40B4-BE49-F238E27FC236}">
                <a16:creationId xmlns:a16="http://schemas.microsoft.com/office/drawing/2014/main" id="{2D6F2B18-994A-CAB9-3993-7AA777CCA1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1946" y="4349173"/>
            <a:ext cx="3350835" cy="2143702"/>
          </a:xfrm>
          <a:prstGeom prst="rect">
            <a:avLst/>
          </a:prstGeom>
        </p:spPr>
      </p:pic>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255871D-CF60-BCB2-55C9-74D02287BCDF}"/>
                  </a:ext>
                </a:extLst>
              </p:cNvPr>
              <p:cNvSpPr txBox="1"/>
              <p:nvPr/>
            </p:nvSpPr>
            <p:spPr>
              <a:xfrm>
                <a:off x="1556951" y="4349173"/>
                <a:ext cx="2313801" cy="390748"/>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smtClean="0">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𝐶𝑝𝐶𝑀</m:t>
                          </m:r>
                        </m:sub>
                      </m:sSub>
                      <m:r>
                        <a:rPr lang="en-US" i="0">
                          <a:latin typeface="Cambria Math" panose="02040503050406030204" pitchFamily="18" charset="0"/>
                        </a:rPr>
                        <m:t>=−</m:t>
                      </m:r>
                      <m:acc>
                        <m:accPr>
                          <m:chr m:val="̂"/>
                          <m:ctrlPr>
                            <a:rPr lang="en-US" i="1">
                              <a:solidFill>
                                <a:srgbClr val="836967"/>
                              </a:solidFill>
                              <a:latin typeface="Cambria Math" panose="02040503050406030204" pitchFamily="18" charset="0"/>
                            </a:rPr>
                          </m:ctrlPr>
                        </m:accPr>
                        <m:e>
                          <m:r>
                            <a:rPr lang="en-US" i="1">
                              <a:latin typeface="Cambria Math" panose="02040503050406030204" pitchFamily="18" charset="0"/>
                            </a:rPr>
                            <m:t>𝑗</m:t>
                          </m:r>
                        </m:e>
                      </m:acc>
                      <m:r>
                        <a:rPr lang="en-US" i="1">
                          <a:latin typeface="Cambria Math" panose="02040503050406030204" pitchFamily="18" charset="0"/>
                        </a:rPr>
                        <m:t>𝜔</m:t>
                      </m:r>
                      <m:r>
                        <a:rPr lang="en-US" i="0">
                          <a:latin typeface="Cambria Math" panose="02040503050406030204" pitchFamily="18" charset="0"/>
                        </a:rPr>
                        <m:t>3</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𝑐𝑛</m:t>
                          </m:r>
                        </m:sub>
                      </m:sSub>
                    </m:oMath>
                  </m:oMathPara>
                </a14:m>
                <a:endParaRPr lang="en-US" dirty="0"/>
              </a:p>
            </p:txBody>
          </p:sp>
        </mc:Choice>
        <mc:Fallback xmlns="">
          <p:sp>
            <p:nvSpPr>
              <p:cNvPr id="13" name="TextBox 12">
                <a:extLst>
                  <a:ext uri="{FF2B5EF4-FFF2-40B4-BE49-F238E27FC236}">
                    <a16:creationId xmlns:a16="http://schemas.microsoft.com/office/drawing/2014/main" id="{B255871D-CF60-BCB2-55C9-74D02287BCDF}"/>
                  </a:ext>
                </a:extLst>
              </p:cNvPr>
              <p:cNvSpPr txBox="1">
                <a:spLocks noRot="1" noChangeAspect="1" noMove="1" noResize="1" noEditPoints="1" noAdjustHandles="1" noChangeArrowheads="1" noChangeShapeType="1" noTextEdit="1"/>
              </p:cNvSpPr>
              <p:nvPr/>
            </p:nvSpPr>
            <p:spPr>
              <a:xfrm>
                <a:off x="1556951" y="4349173"/>
                <a:ext cx="2313801" cy="390748"/>
              </a:xfrm>
              <a:prstGeom prst="rect">
                <a:avLst/>
              </a:prstGeom>
              <a:blipFill>
                <a:blip r:embed="rId4"/>
                <a:stretch>
                  <a:fillRect t="-4615" b="-615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2FBCA15A-570E-7B11-DDBB-8D129B7AB4C2}"/>
                  </a:ext>
                </a:extLst>
              </p:cNvPr>
              <p:cNvSpPr txBox="1"/>
              <p:nvPr/>
            </p:nvSpPr>
            <p:spPr>
              <a:xfrm>
                <a:off x="1198089" y="4828111"/>
                <a:ext cx="3448052" cy="411331"/>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𝑓𝑎𝑢𝑙𝑡</m:t>
                              </m:r>
                            </m:sub>
                          </m:sSub>
                        </m:e>
                      </m:d>
                      <m:r>
                        <a:rPr lang="en-US" i="0">
                          <a:latin typeface="Cambria Math" panose="02040503050406030204" pitchFamily="18" charset="0"/>
                        </a:rPr>
                        <m:t>=3</m:t>
                      </m:r>
                      <m:r>
                        <a:rPr lang="en-US" i="1">
                          <a:latin typeface="Cambria Math" panose="02040503050406030204" pitchFamily="18" charset="0"/>
                        </a:rPr>
                        <m:t>𝜔</m:t>
                      </m:r>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𝑝</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𝑙𝑖𝑛𝑒</m:t>
                          </m:r>
                          <m:r>
                            <m:rPr>
                              <m:lit/>
                            </m:rPr>
                            <a:rPr lang="en-US" i="0">
                              <a:latin typeface="Cambria Math" panose="02040503050406030204" pitchFamily="18" charset="0"/>
                            </a:rPr>
                            <m:t>_</m:t>
                          </m:r>
                          <m:r>
                            <a:rPr lang="en-US" i="1">
                              <a:latin typeface="Cambria Math" panose="02040503050406030204" pitchFamily="18" charset="0"/>
                            </a:rPr>
                            <m:t>𝑡𝑜</m:t>
                          </m:r>
                          <m:r>
                            <m:rPr>
                              <m:lit/>
                            </m:rPr>
                            <a:rPr lang="en-US" i="0">
                              <a:latin typeface="Cambria Math" panose="02040503050406030204" pitchFamily="18" charset="0"/>
                            </a:rPr>
                            <m:t>_</m:t>
                          </m:r>
                          <m:r>
                            <a:rPr lang="en-US" i="1">
                              <a:latin typeface="Cambria Math" panose="02040503050406030204" pitchFamily="18" charset="0"/>
                            </a:rPr>
                            <m:t>𝑛𝑒𝑢𝑡𝑟𝑎𝑙</m:t>
                          </m:r>
                        </m:sub>
                      </m:sSub>
                    </m:oMath>
                  </m:oMathPara>
                </a14:m>
                <a:endParaRPr lang="en-US" dirty="0"/>
              </a:p>
            </p:txBody>
          </p:sp>
        </mc:Choice>
        <mc:Fallback xmlns="">
          <p:sp>
            <p:nvSpPr>
              <p:cNvPr id="15" name="TextBox 14">
                <a:extLst>
                  <a:ext uri="{FF2B5EF4-FFF2-40B4-BE49-F238E27FC236}">
                    <a16:creationId xmlns:a16="http://schemas.microsoft.com/office/drawing/2014/main" id="{2FBCA15A-570E-7B11-DDBB-8D129B7AB4C2}"/>
                  </a:ext>
                </a:extLst>
              </p:cNvPr>
              <p:cNvSpPr txBox="1">
                <a:spLocks noRot="1" noChangeAspect="1" noMove="1" noResize="1" noEditPoints="1" noAdjustHandles="1" noChangeArrowheads="1" noChangeShapeType="1" noTextEdit="1"/>
              </p:cNvSpPr>
              <p:nvPr/>
            </p:nvSpPr>
            <p:spPr>
              <a:xfrm>
                <a:off x="1198089" y="4828111"/>
                <a:ext cx="3448052" cy="411331"/>
              </a:xfrm>
              <a:prstGeom prst="rect">
                <a:avLst/>
              </a:prstGeom>
              <a:blipFill>
                <a:blip r:embed="rId5"/>
                <a:stretch>
                  <a:fillRect b="-104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9600AB67-F463-E683-3CED-AA8925A65F9C}"/>
                  </a:ext>
                </a:extLst>
              </p:cNvPr>
              <p:cNvSpPr txBox="1"/>
              <p:nvPr/>
            </p:nvSpPr>
            <p:spPr>
              <a:xfrm>
                <a:off x="1342251" y="5327632"/>
                <a:ext cx="3143252" cy="430567"/>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solidFill>
                                <a:srgbClr val="836967"/>
                              </a:solidFill>
                              <a:latin typeface="Cambria Math" panose="02040503050406030204" pitchFamily="18" charset="0"/>
                            </a:rPr>
                          </m:ctrlPr>
                        </m:dPr>
                        <m:e>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𝐼</m:t>
                              </m:r>
                            </m:e>
                            <m:sub>
                              <m:r>
                                <a:rPr lang="en-US" i="1">
                                  <a:latin typeface="Cambria Math" panose="02040503050406030204" pitchFamily="18" charset="0"/>
                                </a:rPr>
                                <m:t>𝑓𝑎𝑢𝑙𝑡</m:t>
                              </m:r>
                            </m:sub>
                          </m:sSub>
                        </m:e>
                      </m:d>
                      <m:r>
                        <a:rPr lang="en-US" i="0">
                          <a:latin typeface="Cambria Math" panose="02040503050406030204" pitchFamily="18" charset="0"/>
                        </a:rPr>
                        <m:t>=</m:t>
                      </m:r>
                      <m:rad>
                        <m:radPr>
                          <m:degHide m:val="on"/>
                          <m:ctrlPr>
                            <a:rPr lang="en-US" i="1">
                              <a:solidFill>
                                <a:srgbClr val="836967"/>
                              </a:solidFill>
                              <a:latin typeface="Cambria Math" panose="02040503050406030204" pitchFamily="18" charset="0"/>
                            </a:rPr>
                          </m:ctrlPr>
                        </m:radPr>
                        <m:deg/>
                        <m:e>
                          <m:r>
                            <a:rPr lang="en-US" i="0">
                              <a:latin typeface="Cambria Math" panose="02040503050406030204" pitchFamily="18" charset="0"/>
                            </a:rPr>
                            <m:t>3</m:t>
                          </m:r>
                        </m:e>
                      </m:rad>
                      <m:sSub>
                        <m:sSubPr>
                          <m:ctrlPr>
                            <a:rPr lang="en-US" i="1">
                              <a:solidFill>
                                <a:srgbClr val="836967"/>
                              </a:solidFill>
                              <a:latin typeface="Cambria Math" panose="02040503050406030204" pitchFamily="18" charset="0"/>
                            </a:rPr>
                          </m:ctrlPr>
                        </m:sSubPr>
                        <m:e>
                          <m:r>
                            <a:rPr lang="en-US" i="1" smtClean="0">
                              <a:latin typeface="Cambria Math" panose="02040503050406030204" pitchFamily="18" charset="0"/>
                            </a:rPr>
                            <m:t>𝜔</m:t>
                          </m:r>
                          <m:r>
                            <a:rPr lang="en-US" i="1">
                              <a:latin typeface="Cambria Math" panose="02040503050406030204" pitchFamily="18" charset="0"/>
                            </a:rPr>
                            <m:t>𝐶</m:t>
                          </m:r>
                        </m:e>
                        <m:sub>
                          <m:r>
                            <a:rPr lang="en-US" i="1">
                              <a:latin typeface="Cambria Math" panose="02040503050406030204" pitchFamily="18" charset="0"/>
                            </a:rPr>
                            <m:t>𝑝</m:t>
                          </m:r>
                        </m:sub>
                      </m:sSub>
                      <m:sSub>
                        <m:sSubPr>
                          <m:ctrlPr>
                            <a:rPr lang="en-US" i="1">
                              <a:solidFill>
                                <a:srgbClr val="836967"/>
                              </a:solidFill>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𝑙𝑖𝑛𝑒</m:t>
                          </m:r>
                          <m:r>
                            <m:rPr>
                              <m:lit/>
                            </m:rPr>
                            <a:rPr lang="en-US" i="0">
                              <a:latin typeface="Cambria Math" panose="02040503050406030204" pitchFamily="18" charset="0"/>
                            </a:rPr>
                            <m:t>_</m:t>
                          </m:r>
                          <m:r>
                            <a:rPr lang="en-US" i="1">
                              <a:latin typeface="Cambria Math" panose="02040503050406030204" pitchFamily="18" charset="0"/>
                            </a:rPr>
                            <m:t>𝑡𝑜</m:t>
                          </m:r>
                          <m:r>
                            <m:rPr>
                              <m:lit/>
                            </m:rPr>
                            <a:rPr lang="en-US" i="0">
                              <a:latin typeface="Cambria Math" panose="02040503050406030204" pitchFamily="18" charset="0"/>
                            </a:rPr>
                            <m:t>_</m:t>
                          </m:r>
                          <m:r>
                            <a:rPr lang="en-US" i="1">
                              <a:latin typeface="Cambria Math" panose="02040503050406030204" pitchFamily="18" charset="0"/>
                            </a:rPr>
                            <m:t>𝑙𝑖𝑛𝑒</m:t>
                          </m:r>
                        </m:sub>
                      </m:sSub>
                    </m:oMath>
                  </m:oMathPara>
                </a14:m>
                <a:endParaRPr lang="en-US" dirty="0"/>
              </a:p>
            </p:txBody>
          </p:sp>
        </mc:Choice>
        <mc:Fallback xmlns="">
          <p:sp>
            <p:nvSpPr>
              <p:cNvPr id="17" name="TextBox 16">
                <a:extLst>
                  <a:ext uri="{FF2B5EF4-FFF2-40B4-BE49-F238E27FC236}">
                    <a16:creationId xmlns:a16="http://schemas.microsoft.com/office/drawing/2014/main" id="{9600AB67-F463-E683-3CED-AA8925A65F9C}"/>
                  </a:ext>
                </a:extLst>
              </p:cNvPr>
              <p:cNvSpPr txBox="1">
                <a:spLocks noRot="1" noChangeAspect="1" noMove="1" noResize="1" noEditPoints="1" noAdjustHandles="1" noChangeArrowheads="1" noChangeShapeType="1" noTextEdit="1"/>
              </p:cNvSpPr>
              <p:nvPr/>
            </p:nvSpPr>
            <p:spPr>
              <a:xfrm>
                <a:off x="1342251" y="5327632"/>
                <a:ext cx="3143252" cy="430567"/>
              </a:xfrm>
              <a:prstGeom prst="rect">
                <a:avLst/>
              </a:prstGeom>
              <a:blipFill>
                <a:blip r:embed="rId6"/>
                <a:stretch>
                  <a:fillRect b="-7042"/>
                </a:stretch>
              </a:blipFill>
            </p:spPr>
            <p:txBody>
              <a:bodyPr/>
              <a:lstStyle/>
              <a:p>
                <a:r>
                  <a:rPr lang="en-US">
                    <a:noFill/>
                  </a:rPr>
                  <a:t> </a:t>
                </a:r>
              </a:p>
            </p:txBody>
          </p:sp>
        </mc:Fallback>
      </mc:AlternateContent>
    </p:spTree>
    <p:extLst>
      <p:ext uri="{BB962C8B-B14F-4D97-AF65-F5344CB8AC3E}">
        <p14:creationId xmlns:p14="http://schemas.microsoft.com/office/powerpoint/2010/main" val="896627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A5DE1-18A8-D405-A4A2-388F1EA8A778}"/>
              </a:ext>
            </a:extLst>
          </p:cNvPr>
          <p:cNvSpPr>
            <a:spLocks noGrp="1"/>
          </p:cNvSpPr>
          <p:nvPr>
            <p:ph type="title"/>
          </p:nvPr>
        </p:nvSpPr>
        <p:spPr/>
        <p:txBody>
          <a:bodyPr/>
          <a:lstStyle/>
          <a:p>
            <a:r>
              <a:rPr lang="en-US" dirty="0"/>
              <a:t>Asymmetry</a:t>
            </a:r>
          </a:p>
        </p:txBody>
      </p:sp>
      <p:sp>
        <p:nvSpPr>
          <p:cNvPr id="4" name="Date Placeholder 3">
            <a:extLst>
              <a:ext uri="{FF2B5EF4-FFF2-40B4-BE49-F238E27FC236}">
                <a16:creationId xmlns:a16="http://schemas.microsoft.com/office/drawing/2014/main" id="{2166F7A9-5DD0-FDF1-5340-8B4FE3708E22}"/>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C0CEFDD4-7DD1-2256-6131-63EF490EC48F}"/>
              </a:ext>
            </a:extLst>
          </p:cNvPr>
          <p:cNvSpPr>
            <a:spLocks noGrp="1"/>
          </p:cNvSpPr>
          <p:nvPr>
            <p:ph type="sldNum" sz="quarter" idx="12"/>
          </p:nvPr>
        </p:nvSpPr>
        <p:spPr/>
        <p:txBody>
          <a:bodyPr/>
          <a:lstStyle/>
          <a:p>
            <a:fld id="{13E3B7D2-2C23-477A-B7E5-64419E75BE45}" type="slidenum">
              <a:rPr lang="en-US" smtClean="0"/>
              <a:t>6</a:t>
            </a:fld>
            <a:endParaRPr lang="en-US"/>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4319CB07-CCE0-C712-15D1-62D291BF1B04}"/>
                  </a:ext>
                </a:extLst>
              </p:cNvPr>
              <p:cNvSpPr txBox="1"/>
              <p:nvPr/>
            </p:nvSpPr>
            <p:spPr>
              <a:xfrm>
                <a:off x="7238402" y="547512"/>
                <a:ext cx="2616542" cy="957378"/>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3" name="TextBox 12">
                <a:extLst>
                  <a:ext uri="{FF2B5EF4-FFF2-40B4-BE49-F238E27FC236}">
                    <a16:creationId xmlns:a16="http://schemas.microsoft.com/office/drawing/2014/main" id="{4319CB07-CCE0-C712-15D1-62D291BF1B04}"/>
                  </a:ext>
                </a:extLst>
              </p:cNvPr>
              <p:cNvSpPr txBox="1">
                <a:spLocks noRot="1" noChangeAspect="1" noMove="1" noResize="1" noEditPoints="1" noAdjustHandles="1" noChangeArrowheads="1" noChangeShapeType="1" noTextEdit="1"/>
              </p:cNvSpPr>
              <p:nvPr/>
            </p:nvSpPr>
            <p:spPr>
              <a:xfrm>
                <a:off x="7238402" y="547512"/>
                <a:ext cx="2616542" cy="957378"/>
              </a:xfrm>
              <a:prstGeom prst="rect">
                <a:avLst/>
              </a:prstGeom>
              <a:blipFill>
                <a:blip r:embed="rId2"/>
                <a:stretch>
                  <a:fillRect/>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41DFF94D-EE4D-9F4A-69E5-CD7DAE713355}"/>
              </a:ext>
            </a:extLst>
          </p:cNvPr>
          <p:cNvSpPr txBox="1"/>
          <p:nvPr/>
        </p:nvSpPr>
        <p:spPr>
          <a:xfrm>
            <a:off x="6823719" y="1621995"/>
            <a:ext cx="4035079" cy="369332"/>
          </a:xfrm>
          <a:prstGeom prst="rect">
            <a:avLst/>
          </a:prstGeom>
          <a:noFill/>
        </p:spPr>
        <p:txBody>
          <a:bodyPr wrap="none" rtlCol="0">
            <a:spAutoFit/>
          </a:bodyPr>
          <a:lstStyle/>
          <a:p>
            <a:r>
              <a:rPr lang="en-US" dirty="0"/>
              <a:t>Break up the resistances into two parts</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C39062D7-0574-472B-8400-B04401EC7AF1}"/>
                  </a:ext>
                </a:extLst>
              </p:cNvPr>
              <p:cNvSpPr txBox="1"/>
              <p:nvPr/>
            </p:nvSpPr>
            <p:spPr>
              <a:xfrm>
                <a:off x="7457734" y="2040871"/>
                <a:ext cx="2177877" cy="957378"/>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6" name="TextBox 15">
                <a:extLst>
                  <a:ext uri="{FF2B5EF4-FFF2-40B4-BE49-F238E27FC236}">
                    <a16:creationId xmlns:a16="http://schemas.microsoft.com/office/drawing/2014/main" id="{C39062D7-0574-472B-8400-B04401EC7AF1}"/>
                  </a:ext>
                </a:extLst>
              </p:cNvPr>
              <p:cNvSpPr txBox="1">
                <a:spLocks noRot="1" noChangeAspect="1" noMove="1" noResize="1" noEditPoints="1" noAdjustHandles="1" noChangeArrowheads="1" noChangeShapeType="1" noTextEdit="1"/>
              </p:cNvSpPr>
              <p:nvPr/>
            </p:nvSpPr>
            <p:spPr>
              <a:xfrm>
                <a:off x="7457734" y="2040871"/>
                <a:ext cx="2177877" cy="95737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6DA1BF6C-A07D-74FF-275B-30D01ED6B6A1}"/>
                  </a:ext>
                </a:extLst>
              </p:cNvPr>
              <p:cNvSpPr txBox="1"/>
              <p:nvPr/>
            </p:nvSpPr>
            <p:spPr>
              <a:xfrm>
                <a:off x="5600700" y="3490420"/>
                <a:ext cx="6098058" cy="2189254"/>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f>
                        <m:f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e>
                      </m:d>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e>
                          </m:d>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8" name="TextBox 17">
                <a:extLst>
                  <a:ext uri="{FF2B5EF4-FFF2-40B4-BE49-F238E27FC236}">
                    <a16:creationId xmlns:a16="http://schemas.microsoft.com/office/drawing/2014/main" id="{6DA1BF6C-A07D-74FF-275B-30D01ED6B6A1}"/>
                  </a:ext>
                </a:extLst>
              </p:cNvPr>
              <p:cNvSpPr txBox="1">
                <a:spLocks noRot="1" noChangeAspect="1" noMove="1" noResize="1" noEditPoints="1" noAdjustHandles="1" noChangeArrowheads="1" noChangeShapeType="1" noTextEdit="1"/>
              </p:cNvSpPr>
              <p:nvPr/>
            </p:nvSpPr>
            <p:spPr>
              <a:xfrm>
                <a:off x="5600700" y="3490420"/>
                <a:ext cx="6098058" cy="2189254"/>
              </a:xfrm>
              <a:prstGeom prst="rect">
                <a:avLst/>
              </a:prstGeom>
              <a:blipFill>
                <a:blip r:embed="rId4"/>
                <a:stretch>
                  <a:fillRect/>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D1C08DFC-5BEE-05B5-B1D0-E178852BA9D2}"/>
              </a:ext>
            </a:extLst>
          </p:cNvPr>
          <p:cNvSpPr txBox="1"/>
          <p:nvPr/>
        </p:nvSpPr>
        <p:spPr>
          <a:xfrm>
            <a:off x="7574726" y="2998249"/>
            <a:ext cx="2060885" cy="369332"/>
          </a:xfrm>
          <a:prstGeom prst="rect">
            <a:avLst/>
          </a:prstGeom>
          <a:noFill/>
        </p:spPr>
        <p:txBody>
          <a:bodyPr wrap="none" rtlCol="0">
            <a:spAutoFit/>
          </a:bodyPr>
          <a:lstStyle/>
          <a:p>
            <a:r>
              <a:rPr lang="en-US" dirty="0"/>
              <a:t>Develop CM Model</a:t>
            </a:r>
          </a:p>
        </p:txBody>
      </p:sp>
      <p:sp>
        <p:nvSpPr>
          <p:cNvPr id="20" name="TextBox 19">
            <a:extLst>
              <a:ext uri="{FF2B5EF4-FFF2-40B4-BE49-F238E27FC236}">
                <a16:creationId xmlns:a16="http://schemas.microsoft.com/office/drawing/2014/main" id="{6F199F0A-E60E-F4B0-5586-4A676DFCE6FB}"/>
              </a:ext>
            </a:extLst>
          </p:cNvPr>
          <p:cNvSpPr txBox="1"/>
          <p:nvPr/>
        </p:nvSpPr>
        <p:spPr>
          <a:xfrm>
            <a:off x="2799832" y="5679674"/>
            <a:ext cx="2263184" cy="369332"/>
          </a:xfrm>
          <a:prstGeom prst="rect">
            <a:avLst/>
          </a:prstGeom>
          <a:noFill/>
        </p:spPr>
        <p:txBody>
          <a:bodyPr wrap="none" rtlCol="0">
            <a:spAutoFit/>
          </a:bodyPr>
          <a:lstStyle/>
          <a:p>
            <a:r>
              <a:rPr lang="en-US" dirty="0"/>
              <a:t>Linkage to DM model</a:t>
            </a:r>
          </a:p>
        </p:txBody>
      </p:sp>
      <p:cxnSp>
        <p:nvCxnSpPr>
          <p:cNvPr id="21" name="Straight Arrow Connector 20">
            <a:extLst>
              <a:ext uri="{FF2B5EF4-FFF2-40B4-BE49-F238E27FC236}">
                <a16:creationId xmlns:a16="http://schemas.microsoft.com/office/drawing/2014/main" id="{A11CA059-FF42-68CE-98BA-5BC06651AA4E}"/>
              </a:ext>
            </a:extLst>
          </p:cNvPr>
          <p:cNvCxnSpPr>
            <a:cxnSpLocks/>
            <a:stCxn id="20" idx="1"/>
          </p:cNvCxnSpPr>
          <p:nvPr/>
        </p:nvCxnSpPr>
        <p:spPr>
          <a:xfrm flipH="1" flipV="1">
            <a:off x="2520779" y="5443854"/>
            <a:ext cx="279053" cy="420486"/>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pic>
        <p:nvPicPr>
          <p:cNvPr id="25" name="Picture 24" descr="A black text with a line&#10;&#10;AI-generated content may be incorrect.">
            <a:extLst>
              <a:ext uri="{FF2B5EF4-FFF2-40B4-BE49-F238E27FC236}">
                <a16:creationId xmlns:a16="http://schemas.microsoft.com/office/drawing/2014/main" id="{E038D2AE-1EAB-5F39-663E-31DE526657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8458" y="4625913"/>
            <a:ext cx="4343400" cy="838200"/>
          </a:xfrm>
          <a:prstGeom prst="rect">
            <a:avLst/>
          </a:prstGeom>
        </p:spPr>
      </p:pic>
      <p:pic>
        <p:nvPicPr>
          <p:cNvPr id="27" name="Picture 26" descr="A diagram of electrical circuits&#10;&#10;AI-generated content may be incorrect.">
            <a:extLst>
              <a:ext uri="{FF2B5EF4-FFF2-40B4-BE49-F238E27FC236}">
                <a16:creationId xmlns:a16="http://schemas.microsoft.com/office/drawing/2014/main" id="{761A4115-7939-963F-A29A-D8F93234FE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9917" y="1813527"/>
            <a:ext cx="4838700" cy="1628775"/>
          </a:xfrm>
          <a:prstGeom prst="rect">
            <a:avLst/>
          </a:prstGeom>
        </p:spPr>
      </p:pic>
    </p:spTree>
    <p:extLst>
      <p:ext uri="{BB962C8B-B14F-4D97-AF65-F5344CB8AC3E}">
        <p14:creationId xmlns:p14="http://schemas.microsoft.com/office/powerpoint/2010/main" val="314124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A57B11-6365-5BBC-D0C7-814B799D13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8CB9AD-2B73-DDD6-0F32-CA3499D3548F}"/>
              </a:ext>
            </a:extLst>
          </p:cNvPr>
          <p:cNvSpPr>
            <a:spLocks noGrp="1"/>
          </p:cNvSpPr>
          <p:nvPr>
            <p:ph type="title"/>
          </p:nvPr>
        </p:nvSpPr>
        <p:spPr/>
        <p:txBody>
          <a:bodyPr/>
          <a:lstStyle/>
          <a:p>
            <a:r>
              <a:rPr lang="en-US" dirty="0"/>
              <a:t>Asymmetry</a:t>
            </a:r>
          </a:p>
        </p:txBody>
      </p:sp>
      <p:sp>
        <p:nvSpPr>
          <p:cNvPr id="4" name="Date Placeholder 3">
            <a:extLst>
              <a:ext uri="{FF2B5EF4-FFF2-40B4-BE49-F238E27FC236}">
                <a16:creationId xmlns:a16="http://schemas.microsoft.com/office/drawing/2014/main" id="{842836D6-56C7-AEEF-0C84-97FCFF97CE7A}"/>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A5E6E71F-F668-F902-BE80-BA65A055FD80}"/>
              </a:ext>
            </a:extLst>
          </p:cNvPr>
          <p:cNvSpPr>
            <a:spLocks noGrp="1"/>
          </p:cNvSpPr>
          <p:nvPr>
            <p:ph type="sldNum" sz="quarter" idx="12"/>
          </p:nvPr>
        </p:nvSpPr>
        <p:spPr/>
        <p:txBody>
          <a:bodyPr/>
          <a:lstStyle/>
          <a:p>
            <a:fld id="{13E3B7D2-2C23-477A-B7E5-64419E75BE45}" type="slidenum">
              <a:rPr lang="en-US" smtClean="0"/>
              <a:t>7</a:t>
            </a:fld>
            <a:endParaRPr lang="en-US"/>
          </a:p>
        </p:txBody>
      </p: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2BBF7735-FA38-0574-B07C-2AEF617D4844}"/>
                  </a:ext>
                </a:extLst>
              </p:cNvPr>
              <p:cNvSpPr txBox="1"/>
              <p:nvPr/>
            </p:nvSpPr>
            <p:spPr>
              <a:xfrm>
                <a:off x="7707524" y="921735"/>
                <a:ext cx="2743201" cy="542136"/>
              </a:xfrm>
              <a:prstGeom prst="rect">
                <a:avLst/>
              </a:prstGeom>
              <a:noFill/>
            </p:spPr>
            <p:txBody>
              <a:bodyPr wrap="square">
                <a:spAutoFit/>
              </a:bodyPr>
              <a:lstStyle/>
              <a:p>
                <a:pPr marL="0" marR="0">
                  <a:lnSpc>
                    <a:spcPct val="115000"/>
                  </a:lnSpc>
                  <a:spcAft>
                    <a:spcPts val="800"/>
                  </a:spcAft>
                  <a:buNone/>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14:m>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oMath>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2BBF7735-FA38-0574-B07C-2AEF617D4844}"/>
                  </a:ext>
                </a:extLst>
              </p:cNvPr>
              <p:cNvSpPr txBox="1">
                <a:spLocks noRot="1" noChangeAspect="1" noMove="1" noResize="1" noEditPoints="1" noAdjustHandles="1" noChangeArrowheads="1" noChangeShapeType="1" noTextEdit="1"/>
              </p:cNvSpPr>
              <p:nvPr/>
            </p:nvSpPr>
            <p:spPr>
              <a:xfrm>
                <a:off x="7707524" y="921735"/>
                <a:ext cx="2743201" cy="542136"/>
              </a:xfrm>
              <a:prstGeom prst="rect">
                <a:avLst/>
              </a:prstGeom>
              <a:blipFill>
                <a:blip r:embed="rId2"/>
                <a:stretch>
                  <a:fillRect b="-1124"/>
                </a:stretch>
              </a:blipFill>
            </p:spPr>
            <p:txBody>
              <a:bodyPr/>
              <a:lstStyle/>
              <a:p>
                <a:r>
                  <a:rPr lang="en-US">
                    <a:noFill/>
                  </a:rPr>
                  <a:t> </a:t>
                </a:r>
              </a:p>
            </p:txBody>
          </p:sp>
        </mc:Fallback>
      </mc:AlternateContent>
      <p:sp>
        <p:nvSpPr>
          <p:cNvPr id="15" name="TextBox 14">
            <a:extLst>
              <a:ext uri="{FF2B5EF4-FFF2-40B4-BE49-F238E27FC236}">
                <a16:creationId xmlns:a16="http://schemas.microsoft.com/office/drawing/2014/main" id="{346638B7-8761-FBCF-21D1-001F3D1EF0FB}"/>
              </a:ext>
            </a:extLst>
          </p:cNvPr>
          <p:cNvSpPr txBox="1"/>
          <p:nvPr/>
        </p:nvSpPr>
        <p:spPr>
          <a:xfrm>
            <a:off x="7994822" y="552403"/>
            <a:ext cx="1671611" cy="369332"/>
          </a:xfrm>
          <a:prstGeom prst="rect">
            <a:avLst/>
          </a:prstGeom>
          <a:noFill/>
        </p:spPr>
        <p:txBody>
          <a:bodyPr wrap="none" rtlCol="0">
            <a:spAutoFit/>
          </a:bodyPr>
          <a:lstStyle/>
          <a:p>
            <a:r>
              <a:rPr lang="en-US" dirty="0"/>
              <a:t>If we choose …</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E8685316-4ED5-8269-6F81-9EBCE33FBD42}"/>
                  </a:ext>
                </a:extLst>
              </p:cNvPr>
              <p:cNvSpPr txBox="1"/>
              <p:nvPr/>
            </p:nvSpPr>
            <p:spPr>
              <a:xfrm>
                <a:off x="5940512" y="1463871"/>
                <a:ext cx="6098058" cy="1490280"/>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d>
                        <m:d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22" name="TextBox 21">
                <a:extLst>
                  <a:ext uri="{FF2B5EF4-FFF2-40B4-BE49-F238E27FC236}">
                    <a16:creationId xmlns:a16="http://schemas.microsoft.com/office/drawing/2014/main" id="{E8685316-4ED5-8269-6F81-9EBCE33FBD42}"/>
                  </a:ext>
                </a:extLst>
              </p:cNvPr>
              <p:cNvSpPr txBox="1">
                <a:spLocks noRot="1" noChangeAspect="1" noMove="1" noResize="1" noEditPoints="1" noAdjustHandles="1" noChangeArrowheads="1" noChangeShapeType="1" noTextEdit="1"/>
              </p:cNvSpPr>
              <p:nvPr/>
            </p:nvSpPr>
            <p:spPr>
              <a:xfrm>
                <a:off x="5940512" y="1463871"/>
                <a:ext cx="6098058" cy="149028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A881129A-CF66-C6E6-91D4-785C21AC9199}"/>
                  </a:ext>
                </a:extLst>
              </p:cNvPr>
              <p:cNvSpPr txBox="1"/>
              <p:nvPr/>
            </p:nvSpPr>
            <p:spPr>
              <a:xfrm>
                <a:off x="5866962" y="4319633"/>
                <a:ext cx="6424323" cy="369332"/>
              </a:xfrm>
              <a:prstGeom prst="rect">
                <a:avLst/>
              </a:prstGeom>
              <a:noFill/>
            </p:spPr>
            <p:txBody>
              <a:bodyPr wrap="none" rtlCol="0">
                <a:spAutoFit/>
              </a:bodyPr>
              <a:lstStyle/>
              <a:p>
                <a:r>
                  <a:rPr lang="en-US" dirty="0"/>
                  <a:t>With this assumption and choice of </a:t>
                </a:r>
                <a14:m>
                  <m:oMath xmlns:m="http://schemas.openxmlformats.org/officeDocument/2006/math">
                    <m:sSub>
                      <m:sSub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t>
                        </m:r>
                      </m:sub>
                    </m:sSub>
                  </m:oMath>
                </a14:m>
                <a:r>
                  <a:rPr lang="en-US" dirty="0"/>
                  <a:t> the cm model becomes </a:t>
                </a:r>
              </a:p>
            </p:txBody>
          </p:sp>
        </mc:Choice>
        <mc:Fallback xmlns="">
          <p:sp>
            <p:nvSpPr>
              <p:cNvPr id="25" name="TextBox 24">
                <a:extLst>
                  <a:ext uri="{FF2B5EF4-FFF2-40B4-BE49-F238E27FC236}">
                    <a16:creationId xmlns:a16="http://schemas.microsoft.com/office/drawing/2014/main" id="{A881129A-CF66-C6E6-91D4-785C21AC9199}"/>
                  </a:ext>
                </a:extLst>
              </p:cNvPr>
              <p:cNvSpPr txBox="1">
                <a:spLocks noRot="1" noChangeAspect="1" noMove="1" noResize="1" noEditPoints="1" noAdjustHandles="1" noChangeArrowheads="1" noChangeShapeType="1" noTextEdit="1"/>
              </p:cNvSpPr>
              <p:nvPr/>
            </p:nvSpPr>
            <p:spPr>
              <a:xfrm>
                <a:off x="5866962" y="4319633"/>
                <a:ext cx="6424323" cy="369332"/>
              </a:xfrm>
              <a:prstGeom prst="rect">
                <a:avLst/>
              </a:prstGeom>
              <a:blipFill>
                <a:blip r:embed="rId4"/>
                <a:stretch>
                  <a:fillRect l="-759" t="-8333" b="-28333"/>
                </a:stretch>
              </a:blipFill>
            </p:spPr>
            <p:txBody>
              <a:bodyPr/>
              <a:lstStyle/>
              <a:p>
                <a:r>
                  <a:rPr lang="en-US">
                    <a:noFill/>
                  </a:rPr>
                  <a:t> </a:t>
                </a:r>
              </a:p>
            </p:txBody>
          </p:sp>
        </mc:Fallback>
      </mc:AlternateContent>
      <p:sp>
        <p:nvSpPr>
          <p:cNvPr id="26" name="TextBox 25">
            <a:extLst>
              <a:ext uri="{FF2B5EF4-FFF2-40B4-BE49-F238E27FC236}">
                <a16:creationId xmlns:a16="http://schemas.microsoft.com/office/drawing/2014/main" id="{10F1481F-317C-DBBA-4912-BBEBB0B42ECE}"/>
              </a:ext>
            </a:extLst>
          </p:cNvPr>
          <p:cNvSpPr txBox="1"/>
          <p:nvPr/>
        </p:nvSpPr>
        <p:spPr>
          <a:xfrm>
            <a:off x="8533367" y="5912908"/>
            <a:ext cx="2263184" cy="369332"/>
          </a:xfrm>
          <a:prstGeom prst="rect">
            <a:avLst/>
          </a:prstGeom>
          <a:noFill/>
        </p:spPr>
        <p:txBody>
          <a:bodyPr wrap="none" rtlCol="0">
            <a:spAutoFit/>
          </a:bodyPr>
          <a:lstStyle/>
          <a:p>
            <a:r>
              <a:rPr lang="en-US" dirty="0"/>
              <a:t>Linkage to DM model</a:t>
            </a:r>
          </a:p>
        </p:txBody>
      </p:sp>
      <p:cxnSp>
        <p:nvCxnSpPr>
          <p:cNvPr id="28" name="Straight Arrow Connector 27">
            <a:extLst>
              <a:ext uri="{FF2B5EF4-FFF2-40B4-BE49-F238E27FC236}">
                <a16:creationId xmlns:a16="http://schemas.microsoft.com/office/drawing/2014/main" id="{6D848837-0A69-15E4-8211-538CDC6493DD}"/>
              </a:ext>
            </a:extLst>
          </p:cNvPr>
          <p:cNvCxnSpPr>
            <a:cxnSpLocks/>
            <a:stCxn id="26" idx="1"/>
          </p:cNvCxnSpPr>
          <p:nvPr/>
        </p:nvCxnSpPr>
        <p:spPr>
          <a:xfrm flipH="1" flipV="1">
            <a:off x="8254314" y="5677088"/>
            <a:ext cx="279053" cy="420486"/>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32" name="TextBox 31">
            <a:extLst>
              <a:ext uri="{FF2B5EF4-FFF2-40B4-BE49-F238E27FC236}">
                <a16:creationId xmlns:a16="http://schemas.microsoft.com/office/drawing/2014/main" id="{3EA16B30-84BF-CB83-DFBF-B8420EE1FFD2}"/>
              </a:ext>
            </a:extLst>
          </p:cNvPr>
          <p:cNvSpPr txBox="1"/>
          <p:nvPr/>
        </p:nvSpPr>
        <p:spPr>
          <a:xfrm>
            <a:off x="2806095" y="5653415"/>
            <a:ext cx="2263184" cy="369332"/>
          </a:xfrm>
          <a:prstGeom prst="rect">
            <a:avLst/>
          </a:prstGeom>
          <a:noFill/>
        </p:spPr>
        <p:txBody>
          <a:bodyPr wrap="none" rtlCol="0">
            <a:spAutoFit/>
          </a:bodyPr>
          <a:lstStyle/>
          <a:p>
            <a:r>
              <a:rPr lang="en-US" dirty="0"/>
              <a:t>Linkage to DM model</a:t>
            </a:r>
          </a:p>
        </p:txBody>
      </p:sp>
      <p:cxnSp>
        <p:nvCxnSpPr>
          <p:cNvPr id="33" name="Straight Arrow Connector 32">
            <a:extLst>
              <a:ext uri="{FF2B5EF4-FFF2-40B4-BE49-F238E27FC236}">
                <a16:creationId xmlns:a16="http://schemas.microsoft.com/office/drawing/2014/main" id="{46CBC389-19F1-83E8-4DC7-88A7D5D5FA18}"/>
              </a:ext>
            </a:extLst>
          </p:cNvPr>
          <p:cNvCxnSpPr>
            <a:cxnSpLocks/>
            <a:stCxn id="32" idx="1"/>
          </p:cNvCxnSpPr>
          <p:nvPr/>
        </p:nvCxnSpPr>
        <p:spPr>
          <a:xfrm flipH="1" flipV="1">
            <a:off x="2527042" y="5417595"/>
            <a:ext cx="279053" cy="420486"/>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mc:AlternateContent xmlns:mc="http://schemas.openxmlformats.org/markup-compatibility/2006" xmlns:a14="http://schemas.microsoft.com/office/drawing/2010/main">
        <mc:Choice Requires="a14">
          <p:sp>
            <p:nvSpPr>
              <p:cNvPr id="35" name="TextBox 34">
                <a:extLst>
                  <a:ext uri="{FF2B5EF4-FFF2-40B4-BE49-F238E27FC236}">
                    <a16:creationId xmlns:a16="http://schemas.microsoft.com/office/drawing/2014/main" id="{BF2A8E7B-B971-3369-1A3A-0952C5549FE0}"/>
                  </a:ext>
                </a:extLst>
              </p:cNvPr>
              <p:cNvSpPr txBox="1"/>
              <p:nvPr/>
            </p:nvSpPr>
            <p:spPr>
              <a:xfrm>
                <a:off x="8155460" y="3455903"/>
                <a:ext cx="2079023" cy="934615"/>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d>
                        <m:dPr>
                          <m:begChr m:val="|"/>
                          <m:endChr m:val="|"/>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𝑐𝑚</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d>
                        <m:dPr>
                          <m:begChr m:val="|"/>
                          <m:endChr m:val="|"/>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dPr>
                        <m:e>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e>
                      </m:d>
                      <m:r>
                        <a:rPr lang="en-US" sz="1800" i="1" kern="100">
                          <a:effectLst/>
                          <a:latin typeface="Cambria Math" panose="02040503050406030204" pitchFamily="18" charset="0"/>
                          <a:ea typeface="Aptos" panose="020B0004020202020204" pitchFamily="34" charset="0"/>
                          <a:cs typeface="Times New Roman" panose="02020603050405020304" pitchFamily="18" charset="0"/>
                        </a:rPr>
                        <m:t> </m:t>
                      </m:r>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𝑏</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35" name="TextBox 34">
                <a:extLst>
                  <a:ext uri="{FF2B5EF4-FFF2-40B4-BE49-F238E27FC236}">
                    <a16:creationId xmlns:a16="http://schemas.microsoft.com/office/drawing/2014/main" id="{BF2A8E7B-B971-3369-1A3A-0952C5549FE0}"/>
                  </a:ext>
                </a:extLst>
              </p:cNvPr>
              <p:cNvSpPr txBox="1">
                <a:spLocks noRot="1" noChangeAspect="1" noMove="1" noResize="1" noEditPoints="1" noAdjustHandles="1" noChangeArrowheads="1" noChangeShapeType="1" noTextEdit="1"/>
              </p:cNvSpPr>
              <p:nvPr/>
            </p:nvSpPr>
            <p:spPr>
              <a:xfrm>
                <a:off x="8155460" y="3455903"/>
                <a:ext cx="2079023" cy="934615"/>
              </a:xfrm>
              <a:prstGeom prst="rect">
                <a:avLst/>
              </a:prstGeom>
              <a:blipFill>
                <a:blip r:embed="rId5"/>
                <a:stretch>
                  <a:fillRect/>
                </a:stretch>
              </a:blipFill>
            </p:spPr>
            <p:txBody>
              <a:bodyPr/>
              <a:lstStyle/>
              <a:p>
                <a:r>
                  <a:rPr lang="en-US">
                    <a:noFill/>
                  </a:rPr>
                  <a:t> </a:t>
                </a:r>
              </a:p>
            </p:txBody>
          </p:sp>
        </mc:Fallback>
      </mc:AlternateContent>
      <p:sp>
        <p:nvSpPr>
          <p:cNvPr id="36" name="TextBox 35">
            <a:extLst>
              <a:ext uri="{FF2B5EF4-FFF2-40B4-BE49-F238E27FC236}">
                <a16:creationId xmlns:a16="http://schemas.microsoft.com/office/drawing/2014/main" id="{41B5B308-B9FF-E18D-737D-85CEF3FC0056}"/>
              </a:ext>
            </a:extLst>
          </p:cNvPr>
          <p:cNvSpPr txBox="1"/>
          <p:nvPr/>
        </p:nvSpPr>
        <p:spPr>
          <a:xfrm>
            <a:off x="6364213" y="3008503"/>
            <a:ext cx="5429820" cy="369332"/>
          </a:xfrm>
          <a:prstGeom prst="rect">
            <a:avLst/>
          </a:prstGeom>
          <a:noFill/>
        </p:spPr>
        <p:txBody>
          <a:bodyPr wrap="none" rtlCol="0">
            <a:spAutoFit/>
          </a:bodyPr>
          <a:lstStyle/>
          <a:p>
            <a:r>
              <a:rPr lang="en-US" dirty="0"/>
              <a:t>If the CM current is much less than the phase current</a:t>
            </a:r>
          </a:p>
        </p:txBody>
      </p:sp>
      <p:pic>
        <p:nvPicPr>
          <p:cNvPr id="40" name="Picture 39" descr="A black text with a line&#10;&#10;AI-generated content may be incorrect.">
            <a:extLst>
              <a:ext uri="{FF2B5EF4-FFF2-40B4-BE49-F238E27FC236}">
                <a16:creationId xmlns:a16="http://schemas.microsoft.com/office/drawing/2014/main" id="{D581034C-86C8-60D6-E857-73D2857F2A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0760" y="4579395"/>
            <a:ext cx="4343400" cy="838200"/>
          </a:xfrm>
          <a:prstGeom prst="rect">
            <a:avLst/>
          </a:prstGeom>
        </p:spPr>
      </p:pic>
      <p:pic>
        <p:nvPicPr>
          <p:cNvPr id="42" name="Picture 41" descr="A line with black text&#10;&#10;AI-generated content may be incorrect.">
            <a:extLst>
              <a:ext uri="{FF2B5EF4-FFF2-40B4-BE49-F238E27FC236}">
                <a16:creationId xmlns:a16="http://schemas.microsoft.com/office/drawing/2014/main" id="{EAEF2C6B-CDA9-F3AE-C243-810DAC712CF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17840" y="4918617"/>
            <a:ext cx="4343400" cy="809625"/>
          </a:xfrm>
          <a:prstGeom prst="rect">
            <a:avLst/>
          </a:prstGeom>
        </p:spPr>
      </p:pic>
      <p:pic>
        <p:nvPicPr>
          <p:cNvPr id="44" name="Picture 43" descr="A diagram of electrical circuits&#10;&#10;AI-generated content may be incorrect.">
            <a:extLst>
              <a:ext uri="{FF2B5EF4-FFF2-40B4-BE49-F238E27FC236}">
                <a16:creationId xmlns:a16="http://schemas.microsoft.com/office/drawing/2014/main" id="{D043F60B-0DF2-F93D-3A19-6CBDD7606D8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38200" y="1969431"/>
            <a:ext cx="4838700" cy="1628775"/>
          </a:xfrm>
          <a:prstGeom prst="rect">
            <a:avLst/>
          </a:prstGeom>
        </p:spPr>
      </p:pic>
    </p:spTree>
    <p:extLst>
      <p:ext uri="{BB962C8B-B14F-4D97-AF65-F5344CB8AC3E}">
        <p14:creationId xmlns:p14="http://schemas.microsoft.com/office/powerpoint/2010/main" val="707842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AC3B39-A618-5048-8EEB-20DB1C604D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03B98E-D4FE-EF89-37A3-D8BABE7387CE}"/>
              </a:ext>
            </a:extLst>
          </p:cNvPr>
          <p:cNvSpPr>
            <a:spLocks noGrp="1"/>
          </p:cNvSpPr>
          <p:nvPr>
            <p:ph type="title"/>
          </p:nvPr>
        </p:nvSpPr>
        <p:spPr/>
        <p:txBody>
          <a:bodyPr/>
          <a:lstStyle/>
          <a:p>
            <a:r>
              <a:rPr lang="en-US" dirty="0"/>
              <a:t>Grounding Method</a:t>
            </a:r>
          </a:p>
        </p:txBody>
      </p:sp>
      <p:sp>
        <p:nvSpPr>
          <p:cNvPr id="4" name="Date Placeholder 3">
            <a:extLst>
              <a:ext uri="{FF2B5EF4-FFF2-40B4-BE49-F238E27FC236}">
                <a16:creationId xmlns:a16="http://schemas.microsoft.com/office/drawing/2014/main" id="{687B7ECF-711B-A32F-F07B-CEEA73231148}"/>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5D3E70FF-B3E7-A916-7BDA-D1F6C551B869}"/>
              </a:ext>
            </a:extLst>
          </p:cNvPr>
          <p:cNvSpPr>
            <a:spLocks noGrp="1"/>
          </p:cNvSpPr>
          <p:nvPr>
            <p:ph type="sldNum" sz="quarter" idx="12"/>
          </p:nvPr>
        </p:nvSpPr>
        <p:spPr/>
        <p:txBody>
          <a:bodyPr/>
          <a:lstStyle/>
          <a:p>
            <a:fld id="{13E3B7D2-2C23-477A-B7E5-64419E75BE45}" type="slidenum">
              <a:rPr lang="en-US" smtClean="0"/>
              <a:t>8</a:t>
            </a:fld>
            <a:endParaRPr lang="en-US"/>
          </a:p>
        </p:txBody>
      </p:sp>
      <p:pic>
        <p:nvPicPr>
          <p:cNvPr id="7" name="Picture 6" descr="A diagram of a ground connection&#10;&#10;AI-generated content may be incorrect.">
            <a:extLst>
              <a:ext uri="{FF2B5EF4-FFF2-40B4-BE49-F238E27FC236}">
                <a16:creationId xmlns:a16="http://schemas.microsoft.com/office/drawing/2014/main" id="{8780D89C-F189-04BA-7B1C-5CD4FCBF6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859" y="1563855"/>
            <a:ext cx="3950558" cy="2459663"/>
          </a:xfrm>
          <a:prstGeom prst="rect">
            <a:avLst/>
          </a:prstGeom>
        </p:spPr>
      </p:pic>
      <p:pic>
        <p:nvPicPr>
          <p:cNvPr id="9" name="Picture 8" descr="A diagram of a ground&#10;&#10;AI-generated content may be incorrect.">
            <a:extLst>
              <a:ext uri="{FF2B5EF4-FFF2-40B4-BE49-F238E27FC236}">
                <a16:creationId xmlns:a16="http://schemas.microsoft.com/office/drawing/2014/main" id="{2B485373-9D00-5C81-90BA-D2DB27605E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038" y="4566531"/>
            <a:ext cx="4260379" cy="1148866"/>
          </a:xfrm>
          <a:prstGeom prst="rect">
            <a:avLst/>
          </a:prstGeom>
        </p:spPr>
      </p:pic>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85A43DC8-1C21-9B46-9533-5E642E4D6DCC}"/>
                  </a:ext>
                </a:extLst>
              </p:cNvPr>
              <p:cNvSpPr txBox="1"/>
              <p:nvPr/>
            </p:nvSpPr>
            <p:spPr>
              <a:xfrm>
                <a:off x="5850412" y="1215144"/>
                <a:ext cx="6098058" cy="3157083"/>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smtClean="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=0</m:t>
                      </m:r>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b</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=0</m:t>
                      </m:r>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𝑐𝑚</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𝑆</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n</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1</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𝑐𝑚</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𝑐𝑚</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𝐼</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𝑆</m:t>
                              </m:r>
                            </m:sub>
                          </m:sSub>
                        </m:num>
                        <m:den>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acc>
                                <m:accPr>
                                  <m:chr m:val="̂"/>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acc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𝑗</m:t>
                                  </m:r>
                                </m:e>
                              </m:acc>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𝜔</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𝐶</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𝑝</m:t>
                                  </m:r>
                                </m:sub>
                              </m:sSub>
                            </m:den>
                          </m:f>
                        </m:den>
                      </m:f>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𝑉</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cm</m:t>
                              </m:r>
                            </m:sub>
                          </m:sSub>
                        </m:num>
                        <m:den>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𝑅</m:t>
                                  </m:r>
                                </m:e>
                                <m:sub>
                                  <m:r>
                                    <m:rPr>
                                      <m:nor/>
                                    </m:rPr>
                                    <a:rPr lang="en-US" sz="1800" kern="100">
                                      <a:effectLst/>
                                      <a:latin typeface="Cambria Math" panose="02040503050406030204" pitchFamily="18" charset="0"/>
                                      <a:ea typeface="Aptos" panose="020B0004020202020204" pitchFamily="34" charset="0"/>
                                      <a:cs typeface="Times New Roman" panose="02020603050405020304" pitchFamily="18" charset="0"/>
                                    </a:rPr>
                                    <m:t>a</m:t>
                                  </m:r>
                                </m:sub>
                              </m:sSub>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den>
                          </m:f>
                          <m:r>
                            <a:rPr lang="en-US" sz="1800" i="1" kern="100">
                              <a:effectLst/>
                              <a:latin typeface="Cambria Math" panose="02040503050406030204" pitchFamily="18" charset="0"/>
                              <a:ea typeface="Aptos" panose="020B0004020202020204" pitchFamily="34" charset="0"/>
                              <a:cs typeface="Times New Roman" panose="02020603050405020304" pitchFamily="18" charset="0"/>
                            </a:rPr>
                            <m:t>−</m:t>
                          </m:r>
                          <m:f>
                            <m:f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fPr>
                            <m:num>
                              <m:acc>
                                <m:accPr>
                                  <m:chr m:val="̂"/>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acc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𝑗</m:t>
                                  </m:r>
                                </m:e>
                              </m:acc>
                            </m:num>
                            <m:den>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𝜔</m:t>
                              </m:r>
                              <m:sSub>
                                <m:sSubPr>
                                  <m:ctrlPr>
                                    <a:rPr lang="en-US" sz="1800" i="1" kern="100">
                                      <a:effectLst/>
                                      <a:latin typeface="Cambria Math" panose="02040503050406030204" pitchFamily="18" charset="0"/>
                                      <a:ea typeface="Aptos" panose="020B0004020202020204" pitchFamily="34" charset="0"/>
                                      <a:cs typeface="Times New Roman" panose="02020603050405020304" pitchFamily="18" charset="0"/>
                                    </a:rPr>
                                  </m:ctrlPr>
                                </m:sSubPr>
                                <m:e>
                                  <m:r>
                                    <a:rPr lang="en-US" sz="1800" i="1" kern="100">
                                      <a:effectLst/>
                                      <a:latin typeface="Cambria Math" panose="02040503050406030204" pitchFamily="18" charset="0"/>
                                      <a:ea typeface="Aptos" panose="020B0004020202020204" pitchFamily="34" charset="0"/>
                                      <a:cs typeface="Times New Roman" panose="02020603050405020304" pitchFamily="18" charset="0"/>
                                    </a:rPr>
                                    <m:t>2</m:t>
                                  </m:r>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𝐶</m:t>
                                  </m:r>
                                </m:e>
                                <m:sub>
                                  <m:r>
                                    <a:rPr lang="en-US" sz="1800" i="1" kern="100">
                                      <a:effectLst/>
                                      <a:latin typeface="Cambria Math" panose="02040503050406030204" pitchFamily="18" charset="0"/>
                                      <a:ea typeface="Aptos" panose="020B0004020202020204" pitchFamily="34" charset="0"/>
                                      <a:cs typeface="Times New Roman" panose="02020603050405020304" pitchFamily="18" charset="0"/>
                                    </a:rPr>
                                    <m:t>𝑝</m:t>
                                  </m:r>
                                </m:sub>
                              </m:sSub>
                            </m:den>
                          </m:f>
                        </m:den>
                      </m:f>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1" name="TextBox 10">
                <a:extLst>
                  <a:ext uri="{FF2B5EF4-FFF2-40B4-BE49-F238E27FC236}">
                    <a16:creationId xmlns:a16="http://schemas.microsoft.com/office/drawing/2014/main" id="{85A43DC8-1C21-9B46-9533-5E642E4D6DCC}"/>
                  </a:ext>
                </a:extLst>
              </p:cNvPr>
              <p:cNvSpPr txBox="1">
                <a:spLocks noRot="1" noChangeAspect="1" noMove="1" noResize="1" noEditPoints="1" noAdjustHandles="1" noChangeArrowheads="1" noChangeShapeType="1" noTextEdit="1"/>
              </p:cNvSpPr>
              <p:nvPr/>
            </p:nvSpPr>
            <p:spPr>
              <a:xfrm>
                <a:off x="5850412" y="1215144"/>
                <a:ext cx="6098058" cy="3157083"/>
              </a:xfrm>
              <a:prstGeom prst="rect">
                <a:avLst/>
              </a:prstGeom>
              <a:blipFill>
                <a:blip r:embed="rId4"/>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C990ADD5-E73B-CABE-F5EA-3760070838C0}"/>
              </a:ext>
            </a:extLst>
          </p:cNvPr>
          <p:cNvSpPr txBox="1"/>
          <p:nvPr/>
        </p:nvSpPr>
        <p:spPr>
          <a:xfrm>
            <a:off x="6030033" y="4899080"/>
            <a:ext cx="5738815" cy="646331"/>
          </a:xfrm>
          <a:prstGeom prst="rect">
            <a:avLst/>
          </a:prstGeom>
          <a:noFill/>
        </p:spPr>
        <p:txBody>
          <a:bodyPr wrap="none" rtlCol="0">
            <a:spAutoFit/>
          </a:bodyPr>
          <a:lstStyle/>
          <a:p>
            <a:r>
              <a:rPr lang="en-US" dirty="0"/>
              <a:t>Grounding one conductor results in a CM voltage source</a:t>
            </a:r>
          </a:p>
          <a:p>
            <a:r>
              <a:rPr lang="en-US" dirty="0"/>
              <a:t>Grounding at the neutral eliminates CM voltage source</a:t>
            </a:r>
          </a:p>
        </p:txBody>
      </p:sp>
    </p:spTree>
    <p:extLst>
      <p:ext uri="{BB962C8B-B14F-4D97-AF65-F5344CB8AC3E}">
        <p14:creationId xmlns:p14="http://schemas.microsoft.com/office/powerpoint/2010/main" val="227548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5E57F895-709A-16F2-1747-DF0E1DA757FF}"/>
              </a:ext>
            </a:extLst>
          </p:cNvPr>
          <p:cNvSpPr/>
          <p:nvPr/>
        </p:nvSpPr>
        <p:spPr>
          <a:xfrm>
            <a:off x="7944088" y="5449000"/>
            <a:ext cx="4060984" cy="90989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37326E24-C92F-5B90-915A-CBEC736AD447}"/>
              </a:ext>
            </a:extLst>
          </p:cNvPr>
          <p:cNvSpPr/>
          <p:nvPr/>
        </p:nvSpPr>
        <p:spPr>
          <a:xfrm>
            <a:off x="7951708" y="2930590"/>
            <a:ext cx="4060984" cy="90989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C73007-1A9E-9CC5-4C3E-53F1CA5BCA8E}"/>
              </a:ext>
            </a:extLst>
          </p:cNvPr>
          <p:cNvSpPr>
            <a:spLocks noGrp="1"/>
          </p:cNvSpPr>
          <p:nvPr>
            <p:ph type="title"/>
          </p:nvPr>
        </p:nvSpPr>
        <p:spPr/>
        <p:txBody>
          <a:bodyPr/>
          <a:lstStyle/>
          <a:p>
            <a:r>
              <a:rPr lang="en-US" dirty="0"/>
              <a:t>Multiple Current Paths – Ring Bus</a:t>
            </a:r>
          </a:p>
        </p:txBody>
      </p:sp>
      <p:sp>
        <p:nvSpPr>
          <p:cNvPr id="4" name="Date Placeholder 3">
            <a:extLst>
              <a:ext uri="{FF2B5EF4-FFF2-40B4-BE49-F238E27FC236}">
                <a16:creationId xmlns:a16="http://schemas.microsoft.com/office/drawing/2014/main" id="{D54524EF-C4E9-5452-6E8B-80D94921877B}"/>
              </a:ext>
            </a:extLst>
          </p:cNvPr>
          <p:cNvSpPr>
            <a:spLocks noGrp="1"/>
          </p:cNvSpPr>
          <p:nvPr>
            <p:ph type="dt" sz="half" idx="10"/>
          </p:nvPr>
        </p:nvSpPr>
        <p:spPr/>
        <p:txBody>
          <a:bodyPr/>
          <a:lstStyle/>
          <a:p>
            <a:r>
              <a:rPr lang="en-US"/>
              <a:t>4/4/2025</a:t>
            </a:r>
          </a:p>
        </p:txBody>
      </p:sp>
      <p:sp>
        <p:nvSpPr>
          <p:cNvPr id="5" name="Slide Number Placeholder 4">
            <a:extLst>
              <a:ext uri="{FF2B5EF4-FFF2-40B4-BE49-F238E27FC236}">
                <a16:creationId xmlns:a16="http://schemas.microsoft.com/office/drawing/2014/main" id="{AFE7D445-8BEF-3675-62E4-EC9DBCDBB6B0}"/>
              </a:ext>
            </a:extLst>
          </p:cNvPr>
          <p:cNvSpPr>
            <a:spLocks noGrp="1"/>
          </p:cNvSpPr>
          <p:nvPr>
            <p:ph type="sldNum" sz="quarter" idx="12"/>
          </p:nvPr>
        </p:nvSpPr>
        <p:spPr/>
        <p:txBody>
          <a:bodyPr/>
          <a:lstStyle/>
          <a:p>
            <a:fld id="{13E3B7D2-2C23-477A-B7E5-64419E75BE45}" type="slidenum">
              <a:rPr lang="en-US" smtClean="0"/>
              <a:t>9</a:t>
            </a:fld>
            <a:endParaRPr lang="en-US"/>
          </a:p>
        </p:txBody>
      </p:sp>
      <p:pic>
        <p:nvPicPr>
          <p:cNvPr id="6" name="Picture 5" descr="A diagram of electrical wiring&#10;&#10;AI-generated content may be incorrect.">
            <a:extLst>
              <a:ext uri="{FF2B5EF4-FFF2-40B4-BE49-F238E27FC236}">
                <a16:creationId xmlns:a16="http://schemas.microsoft.com/office/drawing/2014/main" id="{47C590FF-4AF4-75AA-07E4-123AFFBF0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222" y="1953578"/>
            <a:ext cx="4133657" cy="2298382"/>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8A939CF8-E9E7-F679-10CC-2FEF0A9D24B7}"/>
                  </a:ext>
                </a:extLst>
              </p:cNvPr>
              <p:cNvSpPr txBox="1"/>
              <p:nvPr/>
            </p:nvSpPr>
            <p:spPr>
              <a:xfrm>
                <a:off x="5151879" y="1849756"/>
                <a:ext cx="2871981" cy="2741841"/>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b</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b</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b</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 </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b</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b</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8" name="TextBox 7">
                <a:extLst>
                  <a:ext uri="{FF2B5EF4-FFF2-40B4-BE49-F238E27FC236}">
                    <a16:creationId xmlns:a16="http://schemas.microsoft.com/office/drawing/2014/main" id="{8A939CF8-E9E7-F679-10CC-2FEF0A9D24B7}"/>
                  </a:ext>
                </a:extLst>
              </p:cNvPr>
              <p:cNvSpPr txBox="1">
                <a:spLocks noRot="1" noChangeAspect="1" noMove="1" noResize="1" noEditPoints="1" noAdjustHandles="1" noChangeArrowheads="1" noChangeShapeType="1" noTextEdit="1"/>
              </p:cNvSpPr>
              <p:nvPr/>
            </p:nvSpPr>
            <p:spPr>
              <a:xfrm>
                <a:off x="5151879" y="1849756"/>
                <a:ext cx="2871981" cy="2741841"/>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616594CB-28EA-975E-EE8D-CE5D3E2B3E8D}"/>
                  </a:ext>
                </a:extLst>
              </p:cNvPr>
              <p:cNvSpPr txBox="1"/>
              <p:nvPr/>
            </p:nvSpPr>
            <p:spPr>
              <a:xfrm>
                <a:off x="5220555" y="4726853"/>
                <a:ext cx="2734627" cy="828432"/>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400" i="1" kern="100"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a</m:t>
                          </m:r>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b</m:t>
                          </m:r>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a</m:t>
                          </m:r>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4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b</m:t>
                          </m:r>
                          <m:r>
                            <m:rPr>
                              <m:nor/>
                            </m:rPr>
                            <a:rPr lang="en-US" sz="1400"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oMath>
                  </m:oMathPara>
                </a14:m>
                <a:endParaRPr lang="en-US" sz="14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616594CB-28EA-975E-EE8D-CE5D3E2B3E8D}"/>
                  </a:ext>
                </a:extLst>
              </p:cNvPr>
              <p:cNvSpPr txBox="1">
                <a:spLocks noRot="1" noChangeAspect="1" noMove="1" noResize="1" noEditPoints="1" noAdjustHandles="1" noChangeArrowheads="1" noChangeShapeType="1" noTextEdit="1"/>
              </p:cNvSpPr>
              <p:nvPr/>
            </p:nvSpPr>
            <p:spPr>
              <a:xfrm>
                <a:off x="5220555" y="4726853"/>
                <a:ext cx="2734627" cy="828432"/>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0A85918-7638-E99B-AE31-14297D088586}"/>
                  </a:ext>
                </a:extLst>
              </p:cNvPr>
              <p:cNvSpPr txBox="1"/>
              <p:nvPr/>
            </p:nvSpPr>
            <p:spPr>
              <a:xfrm>
                <a:off x="7951708" y="1714500"/>
                <a:ext cx="4060984" cy="2272160"/>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e>
                              </m:d>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num>
                            <m:den>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d>
                                <m:d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
                                <m:d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en>
                          </m:f>
                        </m:e>
                      </m:d>
                      <m:sSub>
                        <m:sSubPr>
                          <m:ctrlPr>
                            <a:rPr lang="en-US"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r>
                  <a:rPr lang="en-US" sz="1200" kern="1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4" name="TextBox 13">
                <a:extLst>
                  <a:ext uri="{FF2B5EF4-FFF2-40B4-BE49-F238E27FC236}">
                    <a16:creationId xmlns:a16="http://schemas.microsoft.com/office/drawing/2014/main" id="{80A85918-7638-E99B-AE31-14297D088586}"/>
                  </a:ext>
                </a:extLst>
              </p:cNvPr>
              <p:cNvSpPr txBox="1">
                <a:spLocks noRot="1" noChangeAspect="1" noMove="1" noResize="1" noEditPoints="1" noAdjustHandles="1" noChangeArrowheads="1" noChangeShapeType="1" noTextEdit="1"/>
              </p:cNvSpPr>
              <p:nvPr/>
            </p:nvSpPr>
            <p:spPr>
              <a:xfrm>
                <a:off x="7951708" y="1714500"/>
                <a:ext cx="4060984" cy="227216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F5A6D505-6A0D-D5E5-2B36-286A2F64C3FF}"/>
                  </a:ext>
                </a:extLst>
              </p:cNvPr>
              <p:cNvSpPr txBox="1"/>
              <p:nvPr/>
            </p:nvSpPr>
            <p:spPr>
              <a:xfrm>
                <a:off x="7666196" y="4286040"/>
                <a:ext cx="4632007" cy="2070310"/>
              </a:xfrm>
              <a:prstGeom prst="rect">
                <a:avLst/>
              </a:prstGeom>
              <a:noFill/>
            </p:spPr>
            <p:txBody>
              <a:bodyPr wrap="square">
                <a:spAutoFit/>
              </a:bodyPr>
              <a:lstStyle/>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smtClean="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14:m>
                  <m:oMathPara xmlns:m="http://schemas.openxmlformats.org/officeDocument/2006/math">
                    <m:oMathParaPr>
                      <m:jc m:val="centerGroup"/>
                    </m:oMathParaPr>
                    <m:oMath xmlns:m="http://schemas.openxmlformats.org/officeDocument/2006/math">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num>
                            <m:den>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
                                <m:d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en>
                          </m:f>
                        </m:e>
                      </m:d>
                      <m:sSub>
                        <m:sSubPr>
                          <m:ctrlP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2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2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pPr>
                <a14:m>
                  <m:oMathPara xmlns:m="http://schemas.openxmlformats.org/officeDocument/2006/math">
                    <m:oMathParaPr>
                      <m:jc m:val="centerGroup"/>
                    </m:oMathParaPr>
                    <m:oMath xmlns:m="http://schemas.openxmlformats.org/officeDocument/2006/math">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800" kern="100">
                              <a:effectLst/>
                              <a:latin typeface="Cambria Math" panose="02040503050406030204" pitchFamily="18" charset="0"/>
                              <a:ea typeface="Times New Roman" panose="02020603050405020304" pitchFamily="18" charset="0"/>
                              <a:cs typeface="Times New Roman" panose="02020603050405020304" pitchFamily="18" charset="0"/>
                            </a:rPr>
                            <m:t>cm</m:t>
                          </m:r>
                          <m:r>
                            <m:rPr>
                              <m:nor/>
                            </m:rPr>
                            <a:rPr lang="en-US" sz="1800"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fPr>
                            <m:num>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num>
                            <m:den>
                              <m:d>
                                <m:d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
                                <m:d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dPr>
                                <m:e>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3</m:t>
                                          </m:r>
                                        </m:sub>
                                      </m:s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2</m:t>
                                      </m:r>
                                    </m:sub>
                                  </m:s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𝑅</m:t>
                                      </m:r>
                                    </m:e>
                                    <m:sub>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1</m:t>
                                      </m:r>
                                    </m:sub>
                                  </m:sSub>
                                </m:e>
                              </m:d>
                            </m:den>
                          </m:f>
                        </m:e>
                      </m:d>
                      <m:sSub>
                        <m:sSubPr>
                          <m:ctrlP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1800" i="1" kern="100">
                              <a:effectLst/>
                              <a:latin typeface="Cambria Math" panose="02040503050406030204" pitchFamily="18" charset="0"/>
                              <a:ea typeface="Times New Roman" panose="02020603050405020304" pitchFamily="18" charset="0"/>
                              <a:cs typeface="Times New Roman" panose="02020603050405020304" pitchFamily="18" charset="0"/>
                            </a:rPr>
                            <m:t>𝐼</m:t>
                          </m:r>
                        </m:e>
                        <m:sub>
                          <m:r>
                            <m:rPr>
                              <m:nor/>
                            </m:rPr>
                            <a:rPr lang="en-US" sz="1800" kern="100">
                              <a:effectLst/>
                              <a:latin typeface="Cambria Math" panose="02040503050406030204" pitchFamily="18" charset="0"/>
                              <a:ea typeface="Times New Roman" panose="02020603050405020304" pitchFamily="18" charset="0"/>
                              <a:cs typeface="Times New Roman" panose="02020603050405020304" pitchFamily="18" charset="0"/>
                            </a:rPr>
                            <m:t>a</m:t>
                          </m:r>
                        </m:sub>
                      </m:sSub>
                    </m:oMath>
                  </m:oMathPara>
                </a14:m>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p:txBody>
          </p:sp>
        </mc:Choice>
        <mc:Fallback xmlns="">
          <p:sp>
            <p:nvSpPr>
              <p:cNvPr id="16" name="TextBox 15">
                <a:extLst>
                  <a:ext uri="{FF2B5EF4-FFF2-40B4-BE49-F238E27FC236}">
                    <a16:creationId xmlns:a16="http://schemas.microsoft.com/office/drawing/2014/main" id="{F5A6D505-6A0D-D5E5-2B36-286A2F64C3FF}"/>
                  </a:ext>
                </a:extLst>
              </p:cNvPr>
              <p:cNvSpPr txBox="1">
                <a:spLocks noRot="1" noChangeAspect="1" noMove="1" noResize="1" noEditPoints="1" noAdjustHandles="1" noChangeArrowheads="1" noChangeShapeType="1" noTextEdit="1"/>
              </p:cNvSpPr>
              <p:nvPr/>
            </p:nvSpPr>
            <p:spPr>
              <a:xfrm>
                <a:off x="7666196" y="4286040"/>
                <a:ext cx="4632007" cy="2070310"/>
              </a:xfrm>
              <a:prstGeom prst="rect">
                <a:avLst/>
              </a:prstGeom>
              <a:blipFill>
                <a:blip r:embed="rId6"/>
                <a:stretch>
                  <a:fillRect/>
                </a:stretch>
              </a:blipFill>
            </p:spPr>
            <p:txBody>
              <a:bodyPr/>
              <a:lstStyle/>
              <a:p>
                <a:r>
                  <a:rPr lang="en-US">
                    <a:noFill/>
                  </a:rPr>
                  <a:t> </a:t>
                </a:r>
              </a:p>
            </p:txBody>
          </p:sp>
        </mc:Fallback>
      </mc:AlternateContent>
      <p:sp>
        <p:nvSpPr>
          <p:cNvPr id="19" name="TextBox 18">
            <a:extLst>
              <a:ext uri="{FF2B5EF4-FFF2-40B4-BE49-F238E27FC236}">
                <a16:creationId xmlns:a16="http://schemas.microsoft.com/office/drawing/2014/main" id="{B5A0D25C-E52D-09A9-38EB-71DFD54918B5}"/>
              </a:ext>
            </a:extLst>
          </p:cNvPr>
          <p:cNvSpPr txBox="1"/>
          <p:nvPr/>
        </p:nvSpPr>
        <p:spPr>
          <a:xfrm>
            <a:off x="421361" y="4514850"/>
            <a:ext cx="5063491" cy="1754326"/>
          </a:xfrm>
          <a:prstGeom prst="rect">
            <a:avLst/>
          </a:prstGeom>
          <a:noFill/>
        </p:spPr>
        <p:txBody>
          <a:bodyPr wrap="square" rtlCol="0">
            <a:spAutoFit/>
          </a:bodyPr>
          <a:lstStyle/>
          <a:p>
            <a:r>
              <a:rPr lang="en-US" dirty="0"/>
              <a:t>If one of the paths has conductors with different impedances, each path will have a common mode current (equal and opposite).  The  CM current “circulates” around the “ring.”  While this CM current does not go through the ship’s hull, it can be a source of EMI.</a:t>
            </a:r>
          </a:p>
        </p:txBody>
      </p:sp>
    </p:spTree>
    <p:extLst>
      <p:ext uri="{BB962C8B-B14F-4D97-AF65-F5344CB8AC3E}">
        <p14:creationId xmlns:p14="http://schemas.microsoft.com/office/powerpoint/2010/main" val="9767994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715</TotalTime>
  <Words>856</Words>
  <Application>Microsoft Office PowerPoint</Application>
  <PresentationFormat>Widescreen</PresentationFormat>
  <Paragraphs>113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Aptos</vt:lpstr>
      <vt:lpstr>Aptos Display</vt:lpstr>
      <vt:lpstr>Arial</vt:lpstr>
      <vt:lpstr>Cambria Math</vt:lpstr>
      <vt:lpstr>1_Office Theme</vt:lpstr>
      <vt:lpstr>Common-Mode fundamentals for  Shipboard Power Systems Part 3 Common Mode Modeling CM Voltage Source</vt:lpstr>
      <vt:lpstr>Common Mode Lumped Parameter circuit model</vt:lpstr>
      <vt:lpstr>Neutral Voltage vs Neutral Conductor</vt:lpstr>
      <vt:lpstr>Sources of Common Mode Voltages </vt:lpstr>
      <vt:lpstr>Ground Fault</vt:lpstr>
      <vt:lpstr>Asymmetry</vt:lpstr>
      <vt:lpstr>Asymmetry</vt:lpstr>
      <vt:lpstr>Grounding Method</vt:lpstr>
      <vt:lpstr>Multiple Current Paths – Ring Bus</vt:lpstr>
      <vt:lpstr>Multiple Current Paths – Common Return</vt:lpstr>
      <vt:lpstr>Wrap 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Norbert Doerry</dc:creator>
  <cp:lastModifiedBy>Norbert Doerry</cp:lastModifiedBy>
  <cp:revision>9</cp:revision>
  <dcterms:created xsi:type="dcterms:W3CDTF">2025-04-03T12:58:23Z</dcterms:created>
  <dcterms:modified xsi:type="dcterms:W3CDTF">2025-04-04T15:00:25Z</dcterms:modified>
</cp:coreProperties>
</file>